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264" r:id="rId3"/>
    <p:sldId id="256" r:id="rId4"/>
    <p:sldId id="258" r:id="rId5"/>
    <p:sldId id="257" r:id="rId6"/>
    <p:sldId id="260" r:id="rId7"/>
    <p:sldId id="288" r:id="rId8"/>
    <p:sldId id="291" r:id="rId9"/>
    <p:sldId id="265" r:id="rId10"/>
    <p:sldId id="266" r:id="rId11"/>
    <p:sldId id="275" r:id="rId12"/>
    <p:sldId id="279" r:id="rId13"/>
    <p:sldId id="268" r:id="rId14"/>
    <p:sldId id="280" r:id="rId15"/>
    <p:sldId id="274" r:id="rId16"/>
    <p:sldId id="272" r:id="rId17"/>
    <p:sldId id="273" r:id="rId18"/>
    <p:sldId id="281" r:id="rId19"/>
    <p:sldId id="282" r:id="rId20"/>
    <p:sldId id="277" r:id="rId21"/>
    <p:sldId id="283" r:id="rId22"/>
    <p:sldId id="293" r:id="rId23"/>
    <p:sldId id="294" r:id="rId24"/>
    <p:sldId id="295" r:id="rId25"/>
    <p:sldId id="296" r:id="rId26"/>
    <p:sldId id="297" r:id="rId27"/>
    <p:sldId id="298" r:id="rId28"/>
    <p:sldId id="292" r:id="rId29"/>
    <p:sldId id="261" r:id="rId30"/>
    <p:sldId id="262" r:id="rId31"/>
    <p:sldId id="263" r:id="rId32"/>
    <p:sldId id="301" r:id="rId33"/>
    <p:sldId id="299" r:id="rId34"/>
    <p:sldId id="284" r:id="rId35"/>
    <p:sldId id="300" r:id="rId36"/>
    <p:sldId id="286" r:id="rId37"/>
    <p:sldId id="287" r:id="rId38"/>
    <p:sldId id="289" r:id="rId39"/>
    <p:sldId id="290"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89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F47FA57-E7BB-473F-9122-1FB91A0D34C9}" type="slidenum">
              <a:rPr lang="en-US"/>
              <a:pPr/>
              <a:t>‹#›</a:t>
            </a:fld>
            <a:endParaRPr lang="en-US" dirty="0"/>
          </a:p>
        </p:txBody>
      </p:sp>
    </p:spTree>
    <p:extLst>
      <p:ext uri="{BB962C8B-B14F-4D97-AF65-F5344CB8AC3E}">
        <p14:creationId xmlns:p14="http://schemas.microsoft.com/office/powerpoint/2010/main" val="26225255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47FA57-E7BB-473F-9122-1FB91A0D34C9}"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the video – provide</a:t>
            </a:r>
            <a:r>
              <a:rPr lang="en-US" baseline="0" dirty="0" smtClean="0"/>
              <a:t> a couple of minutes for some discussion.  Record a few of the highlights (no more than 3 minutes)</a:t>
            </a:r>
            <a:endParaRPr lang="en-US" dirty="0"/>
          </a:p>
        </p:txBody>
      </p:sp>
      <p:sp>
        <p:nvSpPr>
          <p:cNvPr id="4" name="Slide Number Placeholder 3"/>
          <p:cNvSpPr>
            <a:spLocks noGrp="1"/>
          </p:cNvSpPr>
          <p:nvPr>
            <p:ph type="sldNum" sz="quarter" idx="10"/>
          </p:nvPr>
        </p:nvSpPr>
        <p:spPr/>
        <p:txBody>
          <a:bodyPr/>
          <a:lstStyle/>
          <a:p>
            <a:fld id="{CF47FA57-E7BB-473F-9122-1FB91A0D34C9}" type="slidenum">
              <a:rPr lang="en-US" smtClean="0"/>
              <a:pPr/>
              <a:t>11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sufficient to know how to find</a:t>
            </a:r>
            <a:r>
              <a:rPr lang="en-US" baseline="0" dirty="0" smtClean="0"/>
              <a:t> equivalent fractions but truly understand what it means to have equivalent fractions.   It may be good to emphasize question #10</a:t>
            </a:r>
            <a:endParaRPr lang="en-US" dirty="0"/>
          </a:p>
        </p:txBody>
      </p:sp>
      <p:sp>
        <p:nvSpPr>
          <p:cNvPr id="4" name="Slide Number Placeholder 3"/>
          <p:cNvSpPr>
            <a:spLocks noGrp="1"/>
          </p:cNvSpPr>
          <p:nvPr>
            <p:ph type="sldNum" sz="quarter" idx="10"/>
          </p:nvPr>
        </p:nvSpPr>
        <p:spPr/>
        <p:txBody>
          <a:bodyPr/>
          <a:lstStyle/>
          <a:p>
            <a:fld id="{FABD898B-D41A-4B04-ABB5-954221A94EA7}"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D898B-D41A-4B04-ABB5-954221A94EA7}" type="slidenum">
              <a:rPr lang="en-US" smtClean="0">
                <a:solidFill>
                  <a:prstClr val="black"/>
                </a:solidFill>
              </a:rPr>
              <a:pPr/>
              <a:t>15</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viewing and considering some of the problems</a:t>
            </a:r>
            <a:endParaRPr lang="en-US" dirty="0"/>
          </a:p>
        </p:txBody>
      </p:sp>
      <p:sp>
        <p:nvSpPr>
          <p:cNvPr id="4" name="Slide Number Placeholder 3"/>
          <p:cNvSpPr>
            <a:spLocks noGrp="1"/>
          </p:cNvSpPr>
          <p:nvPr>
            <p:ph type="sldNum" sz="quarter" idx="10"/>
          </p:nvPr>
        </p:nvSpPr>
        <p:spPr/>
        <p:txBody>
          <a:bodyPr/>
          <a:lstStyle/>
          <a:p>
            <a:fld id="{CF47FA57-E7BB-473F-9122-1FB91A0D34C9}" type="slidenum">
              <a:rPr lang="en-US" smtClean="0"/>
              <a:pPr/>
              <a:t>19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47FA57-E7BB-473F-9122-1FB91A0D34C9}" type="slidenum">
              <a:rPr lang="en-US" smtClean="0"/>
              <a:pPr/>
              <a:t>22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the video – provide</a:t>
            </a:r>
            <a:r>
              <a:rPr lang="en-US" baseline="0" dirty="0" smtClean="0"/>
              <a:t> a couple of minutes for some discussion.  Record a few of the highlights (no more than 3 minutes)</a:t>
            </a:r>
            <a:endParaRPr lang="en-US" dirty="0"/>
          </a:p>
        </p:txBody>
      </p:sp>
      <p:sp>
        <p:nvSpPr>
          <p:cNvPr id="4" name="Slide Number Placeholder 3"/>
          <p:cNvSpPr>
            <a:spLocks noGrp="1"/>
          </p:cNvSpPr>
          <p:nvPr>
            <p:ph type="sldNum" sz="quarter" idx="10"/>
          </p:nvPr>
        </p:nvSpPr>
        <p:spPr/>
        <p:txBody>
          <a:bodyPr/>
          <a:lstStyle/>
          <a:p>
            <a:fld id="{CF47FA57-E7BB-473F-9122-1FB91A0D34C9}" type="slidenum">
              <a:rPr lang="en-US" smtClean="0"/>
              <a:pPr/>
              <a:t>23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pleased to come back to you today with draft K-5 parent guides.</a:t>
            </a:r>
          </a:p>
          <a:p>
            <a:endParaRPr lang="en-US" dirty="0"/>
          </a:p>
          <a:p>
            <a:r>
              <a:rPr lang="en-US" dirty="0" smtClean="0"/>
              <a:t>The project was conceived as a communication tool that districts can customize.</a:t>
            </a:r>
          </a:p>
          <a:p>
            <a:endParaRPr lang="en-US" dirty="0"/>
          </a:p>
          <a:p>
            <a:r>
              <a:rPr lang="en-US" dirty="0" smtClean="0"/>
              <a:t>We presented two-page drafts in October.  To respond to this feedback, not only did we re-write the material to be more parent friendly, but the expansions you suggested resulted in four pages per content area. </a:t>
            </a:r>
          </a:p>
          <a:p>
            <a:endParaRPr lang="en-US" dirty="0"/>
          </a:p>
          <a:p>
            <a:r>
              <a:rPr lang="en-US" dirty="0" smtClean="0"/>
              <a:t>Robin Hall </a:t>
            </a:r>
            <a:r>
              <a:rPr lang="en-US" dirty="0"/>
              <a:t> </a:t>
            </a:r>
            <a:r>
              <a:rPr lang="en-US" dirty="0" smtClean="0"/>
              <a:t>led English language arts and literacy,</a:t>
            </a:r>
          </a:p>
          <a:p>
            <a:r>
              <a:rPr lang="en-US" dirty="0" smtClean="0"/>
              <a:t> Denise Walston led mathematics. </a:t>
            </a:r>
          </a:p>
          <a:p>
            <a:r>
              <a:rPr lang="en-US" dirty="0" smtClean="0"/>
              <a:t>We are also supported by many people, including Amanda  Corcoran who edited and  formatted the drafts. </a:t>
            </a:r>
            <a:endParaRPr lang="en-US" dirty="0"/>
          </a:p>
        </p:txBody>
      </p:sp>
      <p:sp>
        <p:nvSpPr>
          <p:cNvPr id="4" name="Slide Number Placeholder 3"/>
          <p:cNvSpPr>
            <a:spLocks noGrp="1"/>
          </p:cNvSpPr>
          <p:nvPr>
            <p:ph type="sldNum" sz="quarter" idx="10"/>
          </p:nvPr>
        </p:nvSpPr>
        <p:spPr/>
        <p:txBody>
          <a:bodyPr/>
          <a:lstStyle/>
          <a:p>
            <a:fld id="{C954703D-4254-48A6-9793-20FA282CDDA3}" type="slidenum">
              <a:rPr lang="en-US" smtClean="0"/>
              <a:pPr/>
              <a:t>28</a:t>
            </a:fld>
            <a:endParaRPr lang="en-US" dirty="0"/>
          </a:p>
        </p:txBody>
      </p:sp>
    </p:spTree>
    <p:extLst>
      <p:ext uri="{BB962C8B-B14F-4D97-AF65-F5344CB8AC3E}">
        <p14:creationId xmlns:p14="http://schemas.microsoft.com/office/powerpoint/2010/main" val="62810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Comment:  highlight</a:t>
            </a:r>
            <a:r>
              <a:rPr lang="en-US" baseline="0" dirty="0" smtClean="0"/>
              <a:t> – no only having a chance to listen and ask clarifying questions about the Standards from Jason, the lead developer of CCSS.  Participants were given the time to have assessment items and tasks reviewed and critiqued by each other and by Jason’s team.  Our goal is to keep our leadership in contact with the writers so that there is no error in interpretation of a specific standard or group of standards.</a:t>
            </a:r>
            <a:endParaRPr lang="en-US" dirty="0"/>
          </a:p>
        </p:txBody>
      </p:sp>
      <p:sp>
        <p:nvSpPr>
          <p:cNvPr id="4" name="Slide Number Placeholder 3"/>
          <p:cNvSpPr>
            <a:spLocks noGrp="1"/>
          </p:cNvSpPr>
          <p:nvPr>
            <p:ph type="sldNum" sz="quarter" idx="10"/>
          </p:nvPr>
        </p:nvSpPr>
        <p:spPr/>
        <p:txBody>
          <a:bodyPr/>
          <a:lstStyle/>
          <a:p>
            <a:fld id="{FABD898B-D41A-4B04-ABB5-954221A94EA7}" type="slidenum">
              <a:rPr lang="en-US" smtClean="0"/>
              <a:pPr/>
              <a:t>34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8600" y="4619625"/>
            <a:ext cx="8686800" cy="914400"/>
          </a:xfrm>
        </p:spPr>
        <p:txBody>
          <a:bodyPr/>
          <a:lstStyle>
            <a:lvl1pPr algn="ctr">
              <a:defRPr/>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228600" y="5534025"/>
            <a:ext cx="8686800" cy="711200"/>
          </a:xfrm>
        </p:spPr>
        <p:txBody>
          <a:bodyPr/>
          <a:lstStyle>
            <a:lvl1pPr marL="0" indent="0" algn="ctr">
              <a:buFontTx/>
              <a:buNone/>
              <a:defRPr>
                <a:solidFill>
                  <a:schemeClr val="bg1"/>
                </a:solidFill>
              </a:defRPr>
            </a:lvl1pPr>
          </a:lstStyle>
          <a:p>
            <a:r>
              <a:rPr lang="en-US" smtClean="0"/>
              <a:t>Click to edit Master subtitle style</a:t>
            </a:r>
            <a:endParaRPr lang="en-US"/>
          </a:p>
        </p:txBody>
      </p:sp>
      <p:sp>
        <p:nvSpPr>
          <p:cNvPr id="5127" name="Rectangle 7"/>
          <p:cNvSpPr>
            <a:spLocks noGrp="1" noChangeArrowheads="1"/>
          </p:cNvSpPr>
          <p:nvPr>
            <p:ph type="dt" sz="half" idx="2"/>
          </p:nvPr>
        </p:nvSpPr>
        <p:spPr/>
        <p:txBody>
          <a:bodyPr/>
          <a:lstStyle>
            <a:lvl1pPr>
              <a:defRPr/>
            </a:lvl1pPr>
          </a:lstStyle>
          <a:p>
            <a:endParaRPr lang="en-US" dirty="0"/>
          </a:p>
        </p:txBody>
      </p:sp>
      <p:sp>
        <p:nvSpPr>
          <p:cNvPr id="5128" name="Rectangle 8"/>
          <p:cNvSpPr>
            <a:spLocks noGrp="1" noChangeArrowheads="1"/>
          </p:cNvSpPr>
          <p:nvPr>
            <p:ph type="ftr" sz="quarter" idx="3"/>
          </p:nvPr>
        </p:nvSpPr>
        <p:spPr/>
        <p:txBody>
          <a:bodyPr/>
          <a:lstStyle>
            <a:lvl1pPr>
              <a:defRPr/>
            </a:lvl1pPr>
          </a:lstStyle>
          <a:p>
            <a:endParaRPr lang="en-US" dirty="0"/>
          </a:p>
        </p:txBody>
      </p:sp>
      <p:sp>
        <p:nvSpPr>
          <p:cNvPr id="5129" name="Rectangle 9"/>
          <p:cNvSpPr>
            <a:spLocks noGrp="1" noChangeArrowheads="1"/>
          </p:cNvSpPr>
          <p:nvPr>
            <p:ph type="sldNum" sz="quarter" idx="4"/>
          </p:nvPr>
        </p:nvSpPr>
        <p:spPr/>
        <p:txBody>
          <a:bodyPr/>
          <a:lstStyle>
            <a:lvl1pPr>
              <a:defRPr/>
            </a:lvl1pPr>
          </a:lstStyle>
          <a:p>
            <a:fld id="{5D8C9F5B-8C88-43E8-BB30-0B7B452D728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BAFDA36-3B05-4B0B-9DF8-9CE5CDC44F8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69063" y="76200"/>
            <a:ext cx="2079625"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088063"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041FBB1-E7C6-4FA9-8E15-7784FE8C6239}"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9675A05-CEB7-4A66-B603-588F65B62FD1}"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D01C3-9DAF-472B-AAD5-6FF28FB52EED}" type="datetimeFigureOut">
              <a:rPr lang="en-US">
                <a:solidFill>
                  <a:prstClr val="black">
                    <a:tint val="75000"/>
                  </a:prstClr>
                </a:solidFill>
              </a:rPr>
              <a:pPr/>
              <a:t>7/26/2012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375E48-D764-415A-AE90-52199772DC76}"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9030663-F8ED-4707-8558-8F42E3D2189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6263" y="1828800"/>
            <a:ext cx="391001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828800"/>
            <a:ext cx="391001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E627901-8668-4E0C-A2D3-3A4B9303504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F0C32496-6928-4AF9-99E1-4B53F94DBE5F}"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D59A03D-9357-44ED-8FF7-CE7305D44383}"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53F8F643-BD18-4FCB-8B6D-DEA3360B197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7026ACA-C559-446C-A2E0-3326EFC30057}"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7B3AFA6-8142-4B23-96D3-0963AA5D751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6477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76263" y="1828800"/>
            <a:ext cx="7972425"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86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7818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2B25FC8-33A0-4256-B911-0924F63208C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cs typeface="Arial" charset="0"/>
        </a:defRPr>
      </a:lvl2pPr>
      <a:lvl3pPr algn="l" rtl="0" eaLnBrk="1" fontAlgn="base" hangingPunct="1">
        <a:spcBef>
          <a:spcPct val="0"/>
        </a:spcBef>
        <a:spcAft>
          <a:spcPct val="0"/>
        </a:spcAft>
        <a:defRPr sz="3600">
          <a:solidFill>
            <a:schemeClr val="tx1"/>
          </a:solidFill>
          <a:latin typeface="Arial" charset="0"/>
          <a:cs typeface="Arial" charset="0"/>
        </a:defRPr>
      </a:lvl3pPr>
      <a:lvl4pPr algn="l" rtl="0" eaLnBrk="1" fontAlgn="base" hangingPunct="1">
        <a:spcBef>
          <a:spcPct val="0"/>
        </a:spcBef>
        <a:spcAft>
          <a:spcPct val="0"/>
        </a:spcAft>
        <a:defRPr sz="3600">
          <a:solidFill>
            <a:schemeClr val="tx1"/>
          </a:solidFill>
          <a:latin typeface="Arial" charset="0"/>
          <a:cs typeface="Arial" charset="0"/>
        </a:defRPr>
      </a:lvl4pPr>
      <a:lvl5pPr algn="l" rtl="0" eaLnBrk="1" fontAlgn="base" hangingPunct="1">
        <a:spcBef>
          <a:spcPct val="0"/>
        </a:spcBef>
        <a:spcAft>
          <a:spcPct val="0"/>
        </a:spcAft>
        <a:defRPr sz="3600">
          <a:solidFill>
            <a:schemeClr val="tx1"/>
          </a:solidFill>
          <a:latin typeface="Arial" charset="0"/>
          <a:cs typeface="Arial" charset="0"/>
        </a:defRPr>
      </a:lvl5pPr>
      <a:lvl6pPr marL="457200" algn="l" rtl="0" eaLnBrk="1" fontAlgn="base" hangingPunct="1">
        <a:spcBef>
          <a:spcPct val="0"/>
        </a:spcBef>
        <a:spcAft>
          <a:spcPct val="0"/>
        </a:spcAft>
        <a:defRPr sz="3600">
          <a:solidFill>
            <a:schemeClr val="tx1"/>
          </a:solidFill>
          <a:latin typeface="Arial" charset="0"/>
          <a:cs typeface="Arial" charset="0"/>
        </a:defRPr>
      </a:lvl6pPr>
      <a:lvl7pPr marL="914400" algn="l" rtl="0" eaLnBrk="1" fontAlgn="base" hangingPunct="1">
        <a:spcBef>
          <a:spcPct val="0"/>
        </a:spcBef>
        <a:spcAft>
          <a:spcPct val="0"/>
        </a:spcAft>
        <a:defRPr sz="3600">
          <a:solidFill>
            <a:schemeClr val="tx1"/>
          </a:solidFill>
          <a:latin typeface="Arial" charset="0"/>
          <a:cs typeface="Arial" charset="0"/>
        </a:defRPr>
      </a:lvl7pPr>
      <a:lvl8pPr marL="1371600" algn="l" rtl="0" eaLnBrk="1" fontAlgn="base" hangingPunct="1">
        <a:spcBef>
          <a:spcPct val="0"/>
        </a:spcBef>
        <a:spcAft>
          <a:spcPct val="0"/>
        </a:spcAft>
        <a:defRPr sz="3600">
          <a:solidFill>
            <a:schemeClr val="tx1"/>
          </a:solidFill>
          <a:latin typeface="Arial" charset="0"/>
          <a:cs typeface="Arial" charset="0"/>
        </a:defRPr>
      </a:lvl8pPr>
      <a:lvl9pPr marL="1828800" algn="l" rtl="0" eaLnBrk="1" fontAlgn="base" hangingPunct="1">
        <a:spcBef>
          <a:spcPct val="0"/>
        </a:spcBef>
        <a:spcAft>
          <a:spcPct val="0"/>
        </a:spcAft>
        <a:defRPr sz="36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3DFD01C3-9DAF-472B-AAD5-6FF28FB52EED}" type="datetimeFigureOut">
              <a:rPr lang="en-US" smtClean="0">
                <a:solidFill>
                  <a:prstClr val="black">
                    <a:tint val="75000"/>
                  </a:prstClr>
                </a:solidFill>
                <a:latin typeface="Calibri"/>
                <a:cs typeface="+mn-cs"/>
              </a:rPr>
              <a:pPr fontAlgn="auto">
                <a:spcBef>
                  <a:spcPts val="0"/>
                </a:spcBef>
                <a:spcAft>
                  <a:spcPts val="0"/>
                </a:spcAft>
              </a:pPr>
              <a:t>7/26/2012</a:t>
            </a:fld>
            <a:endParaRPr lang="en-US" dirty="0" smtClean="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smtClean="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6A375E48-D764-415A-AE90-52199772DC76}" type="slidenum">
              <a:rPr lang="en-US" smtClean="0">
                <a:solidFill>
                  <a:prstClr val="black">
                    <a:tint val="75000"/>
                  </a:prstClr>
                </a:solidFill>
                <a:latin typeface="Calibri"/>
                <a:cs typeface="+mn-cs"/>
              </a:rPr>
              <a:pPr fontAlgn="auto">
                <a:spcBef>
                  <a:spcPts val="0"/>
                </a:spcBef>
                <a:spcAft>
                  <a:spcPts val="0"/>
                </a:spcAft>
              </a:pPr>
              <a:t>‹#›</a:t>
            </a:fld>
            <a:endParaRPr lang="en-US" dirty="0" smtClean="0">
              <a:solidFill>
                <a:prstClr val="black">
                  <a:tint val="75000"/>
                </a:prstClr>
              </a:solidFill>
              <a:latin typeface="Calibri"/>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10" Type="http://schemas.openxmlformats.org/officeDocument/2006/relationships/image" Target="../media/image4.jpeg"/><Relationship Id="rId4" Type="http://schemas.openxmlformats.org/officeDocument/2006/relationships/oleObject" Target="../embeddings/oleObject1.bin"/><Relationship Id="rId9"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ader.jpg"/>
          <p:cNvPicPr>
            <a:picLocks noChangeAspect="1"/>
          </p:cNvPicPr>
          <p:nvPr/>
        </p:nvPicPr>
        <p:blipFill>
          <a:blip r:embed="rId2" cstate="print"/>
          <a:stretch>
            <a:fillRect/>
          </a:stretch>
        </p:blipFill>
        <p:spPr>
          <a:xfrm>
            <a:off x="493776" y="0"/>
            <a:ext cx="8193024" cy="2304288"/>
          </a:xfrm>
          <a:prstGeom prst="rect">
            <a:avLst/>
          </a:prstGeom>
        </p:spPr>
      </p:pic>
      <p:sp>
        <p:nvSpPr>
          <p:cNvPr id="3" name="Title 2"/>
          <p:cNvSpPr>
            <a:spLocks noGrp="1"/>
          </p:cNvSpPr>
          <p:nvPr>
            <p:ph type="ctrTitle"/>
          </p:nvPr>
        </p:nvSpPr>
        <p:spPr>
          <a:xfrm>
            <a:off x="533400" y="2514600"/>
            <a:ext cx="8077200" cy="1470025"/>
          </a:xfrm>
        </p:spPr>
        <p:txBody>
          <a:bodyPr/>
          <a:lstStyle/>
          <a:p>
            <a:r>
              <a:rPr lang="en-US" dirty="0" smtClean="0"/>
              <a:t>Curriculum and Research Meeting</a:t>
            </a:r>
            <a:endParaRPr lang="en-US" dirty="0"/>
          </a:p>
        </p:txBody>
      </p:sp>
      <p:sp>
        <p:nvSpPr>
          <p:cNvPr id="5" name="Subtitle 4"/>
          <p:cNvSpPr>
            <a:spLocks noGrp="1"/>
          </p:cNvSpPr>
          <p:nvPr>
            <p:ph type="subTitle" idx="1"/>
          </p:nvPr>
        </p:nvSpPr>
        <p:spPr>
          <a:xfrm>
            <a:off x="1371600" y="4114800"/>
            <a:ext cx="6400800" cy="1752600"/>
          </a:xfrm>
        </p:spPr>
        <p:txBody>
          <a:bodyPr/>
          <a:lstStyle/>
          <a:p>
            <a:r>
              <a:rPr lang="en-US" dirty="0" smtClean="0"/>
              <a:t>July 12-14, 2012</a:t>
            </a:r>
          </a:p>
          <a:p>
            <a:r>
              <a:rPr lang="en-US" dirty="0" smtClean="0"/>
              <a:t>Wynn Hotel, Clark County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Previewing</a:t>
            </a:r>
            <a:endParaRPr lang="en-US" sz="4400" dirty="0"/>
          </a:p>
        </p:txBody>
      </p:sp>
      <p:sp>
        <p:nvSpPr>
          <p:cNvPr id="3" name="Content Placeholder 2"/>
          <p:cNvSpPr>
            <a:spLocks noGrp="1"/>
          </p:cNvSpPr>
          <p:nvPr>
            <p:ph idx="1"/>
          </p:nvPr>
        </p:nvSpPr>
        <p:spPr/>
        <p:txBody>
          <a:bodyPr/>
          <a:lstStyle/>
          <a:p>
            <a:r>
              <a:rPr lang="en-US" sz="3600" dirty="0" smtClean="0"/>
              <a:t>What does COHERENCE mean for mathematics?</a:t>
            </a:r>
          </a:p>
          <a:p>
            <a:pPr lvl="1"/>
            <a:r>
              <a:rPr lang="en-US" sz="2800" dirty="0" smtClean="0"/>
              <a:t>Coherence within a grade</a:t>
            </a:r>
          </a:p>
          <a:p>
            <a:pPr lvl="1"/>
            <a:r>
              <a:rPr lang="en-US" sz="2800" dirty="0" smtClean="0"/>
              <a:t>Coherence across grades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Video-segment Debrief</a:t>
            </a:r>
            <a:endParaRPr lang="en-US" dirty="0"/>
          </a:p>
        </p:txBody>
      </p:sp>
      <p:sp>
        <p:nvSpPr>
          <p:cNvPr id="3" name="Content Placeholder 2"/>
          <p:cNvSpPr>
            <a:spLocks noGrp="1"/>
          </p:cNvSpPr>
          <p:nvPr>
            <p:ph idx="1"/>
          </p:nvPr>
        </p:nvSpPr>
        <p:spPr/>
        <p:txBody>
          <a:bodyPr/>
          <a:lstStyle/>
          <a:p>
            <a:r>
              <a:rPr lang="en-US" sz="4400" dirty="0" smtClean="0"/>
              <a:t>Discuss with your shoulder partner</a:t>
            </a:r>
          </a:p>
          <a:p>
            <a:pPr lvl="1"/>
            <a:r>
              <a:rPr lang="en-US" sz="3600" dirty="0" smtClean="0"/>
              <a:t>What are some of the key take-aways or highlights from the video segment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2:  Coherence</a:t>
            </a:r>
            <a:endParaRPr lang="en-US" dirty="0"/>
          </a:p>
        </p:txBody>
      </p:sp>
      <p:sp>
        <p:nvSpPr>
          <p:cNvPr id="3" name="Content Placeholder 2"/>
          <p:cNvSpPr>
            <a:spLocks noGrp="1"/>
          </p:cNvSpPr>
          <p:nvPr>
            <p:ph idx="1"/>
          </p:nvPr>
        </p:nvSpPr>
        <p:spPr/>
        <p:txBody>
          <a:bodyPr/>
          <a:lstStyle/>
          <a:p>
            <a:r>
              <a:rPr lang="en-US" dirty="0" smtClean="0"/>
              <a:t>Coherence provides the opportunity for students to make connections between mathematical ideas and across </a:t>
            </a:r>
            <a:r>
              <a:rPr lang="en-US" i="1" dirty="0" smtClean="0"/>
              <a:t>content areas</a:t>
            </a:r>
          </a:p>
          <a:p>
            <a:pPr lvl="1"/>
            <a:r>
              <a:rPr lang="en-US" i="1" dirty="0" smtClean="0"/>
              <a:t>Each standard is not a new event, but an extension of previous learning</a:t>
            </a:r>
          </a:p>
          <a:p>
            <a:pPr lvl="1"/>
            <a:r>
              <a:rPr lang="en-US" dirty="0" smtClean="0"/>
              <a:t>Occurs both within a grade and across grades</a:t>
            </a:r>
          </a:p>
          <a:p>
            <a:pPr lvl="1"/>
            <a:r>
              <a:rPr lang="en-US" dirty="0" smtClean="0"/>
              <a:t>Allows students to see mathematics as inter-connected ideas</a:t>
            </a:r>
          </a:p>
          <a:p>
            <a:pPr lvl="2"/>
            <a:r>
              <a:rPr lang="en-US" dirty="0" smtClean="0"/>
              <a:t>Mathematics instruction cannot be relegated to merely a checklist of topics to cover, but instead must be centered around a set of interrelated and powerful ideas</a:t>
            </a:r>
          </a:p>
        </p:txBody>
      </p:sp>
      <p:pic>
        <p:nvPicPr>
          <p:cNvPr id="4" name="Picture 3" descr="logo_color"/>
          <p:cNvPicPr>
            <a:picLocks noChangeAspect="1" noChangeArrowheads="1"/>
          </p:cNvPicPr>
          <p:nvPr/>
        </p:nvPicPr>
        <p:blipFill>
          <a:blip r:embed="rId2" cstate="print"/>
          <a:srcRect/>
          <a:stretch>
            <a:fillRect/>
          </a:stretch>
        </p:blipFill>
        <p:spPr bwMode="auto">
          <a:xfrm>
            <a:off x="114300" y="5638800"/>
            <a:ext cx="876300" cy="990600"/>
          </a:xfrm>
          <a:prstGeom prst="rect">
            <a:avLst/>
          </a:prstGeom>
          <a:noFill/>
        </p:spPr>
      </p:pic>
    </p:spTree>
    <p:extLst>
      <p:ext uri="{BB962C8B-B14F-4D97-AF65-F5344CB8AC3E}">
        <p14:creationId xmlns:p14="http://schemas.microsoft.com/office/powerpoint/2010/main" val="1563238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Four Fractions</a:t>
            </a:r>
            <a:endParaRPr lang="en-US" dirty="0"/>
          </a:p>
        </p:txBody>
      </p:sp>
      <p:sp>
        <p:nvSpPr>
          <p:cNvPr id="3" name="Content Placeholder 2"/>
          <p:cNvSpPr>
            <a:spLocks noGrp="1"/>
          </p:cNvSpPr>
          <p:nvPr>
            <p:ph idx="1"/>
          </p:nvPr>
        </p:nvSpPr>
        <p:spPr/>
        <p:txBody>
          <a:bodyPr/>
          <a:lstStyle/>
          <a:p>
            <a:pPr>
              <a:buNone/>
            </a:pPr>
            <a:r>
              <a:rPr lang="en-US" sz="3200" i="1" dirty="0" smtClean="0"/>
              <a:t>Investigating Coherence in the</a:t>
            </a:r>
          </a:p>
          <a:p>
            <a:pPr>
              <a:buNone/>
            </a:pPr>
            <a:r>
              <a:rPr lang="en-US" sz="3200" i="1" dirty="0" smtClean="0"/>
              <a:t>Standards – Fractions</a:t>
            </a:r>
          </a:p>
          <a:p>
            <a:pPr lvl="2"/>
            <a:r>
              <a:rPr lang="en-US" sz="2200" i="1" dirty="0" smtClean="0"/>
              <a:t>Kindergarten through Grade Two</a:t>
            </a:r>
          </a:p>
          <a:p>
            <a:pPr lvl="2"/>
            <a:r>
              <a:rPr lang="en-US" sz="2200" i="1" dirty="0" smtClean="0"/>
              <a:t>Grade 3</a:t>
            </a:r>
          </a:p>
          <a:p>
            <a:pPr lvl="2"/>
            <a:r>
              <a:rPr lang="en-US" sz="2200" i="1" dirty="0" smtClean="0"/>
              <a:t>Grade 3 </a:t>
            </a:r>
            <a:r>
              <a:rPr lang="en-US" sz="2200" i="1" dirty="0" smtClean="0">
                <a:sym typeface="Symbol"/>
              </a:rPr>
              <a:t> Grade 4</a:t>
            </a:r>
          </a:p>
          <a:p>
            <a:pPr lvl="2"/>
            <a:r>
              <a:rPr lang="en-US" sz="2200" i="1" dirty="0" smtClean="0">
                <a:sym typeface="Symbol"/>
              </a:rPr>
              <a:t>Grade 4 </a:t>
            </a:r>
            <a:r>
              <a:rPr lang="en-US" sz="2200" i="1" dirty="0" smtClean="0">
                <a:latin typeface="Arial"/>
                <a:cs typeface="Arial"/>
                <a:sym typeface="Symbol"/>
              </a:rPr>
              <a:t>→ Grade 5</a:t>
            </a:r>
            <a:br>
              <a:rPr lang="en-US" sz="2200" i="1" dirty="0" smtClean="0">
                <a:latin typeface="Arial"/>
                <a:cs typeface="Arial"/>
                <a:sym typeface="Symbol"/>
              </a:rPr>
            </a:br>
            <a:endParaRPr lang="en-US" sz="2200" i="1" dirty="0" smtClean="0">
              <a:latin typeface="Arial"/>
              <a:cs typeface="Arial"/>
              <a:sym typeface="Symbol"/>
            </a:endParaRPr>
          </a:p>
          <a:p>
            <a:r>
              <a:rPr lang="en-US" sz="3600" i="1" dirty="0" smtClean="0"/>
              <a:t>Fraction Grade Four Handout</a:t>
            </a:r>
            <a:endParaRPr lang="en-US" sz="3600" i="1" dirty="0">
              <a:sym typeface="Symbo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 Handout – Grade Four </a:t>
            </a:r>
            <a:endParaRPr lang="en-US" dirty="0"/>
          </a:p>
        </p:txBody>
      </p:sp>
      <p:sp>
        <p:nvSpPr>
          <p:cNvPr id="3" name="Content Placeholder 2"/>
          <p:cNvSpPr>
            <a:spLocks noGrp="1"/>
          </p:cNvSpPr>
          <p:nvPr>
            <p:ph idx="1"/>
          </p:nvPr>
        </p:nvSpPr>
        <p:spPr/>
        <p:txBody>
          <a:bodyPr/>
          <a:lstStyle/>
          <a:p>
            <a:r>
              <a:rPr lang="en-US" dirty="0" smtClean="0"/>
              <a:t>Use a number line diagram to show why            .</a:t>
            </a:r>
          </a:p>
          <a:p>
            <a:endParaRPr lang="en-US" dirty="0" smtClean="0"/>
          </a:p>
          <a:p>
            <a:endParaRPr lang="en-US" dirty="0" smtClean="0"/>
          </a:p>
          <a:p>
            <a:endParaRPr lang="en-US" dirty="0" smtClean="0"/>
          </a:p>
          <a:p>
            <a:pPr>
              <a:buNone/>
            </a:pPr>
            <a:endParaRPr lang="en-US" dirty="0" smtClean="0"/>
          </a:p>
          <a:p>
            <a:endParaRPr lang="en-US" dirty="0" smtClean="0"/>
          </a:p>
          <a:p>
            <a:endParaRPr lang="en-US" dirty="0"/>
          </a:p>
        </p:txBody>
      </p:sp>
      <p:graphicFrame>
        <p:nvGraphicFramePr>
          <p:cNvPr id="1027" name="Object 3"/>
          <p:cNvGraphicFramePr>
            <a:graphicFrameLocks noChangeAspect="1"/>
          </p:cNvGraphicFramePr>
          <p:nvPr/>
        </p:nvGraphicFramePr>
        <p:xfrm>
          <a:off x="6629400" y="1752600"/>
          <a:ext cx="762000" cy="669073"/>
        </p:xfrm>
        <a:graphic>
          <a:graphicData uri="http://schemas.openxmlformats.org/presentationml/2006/ole">
            <mc:AlternateContent xmlns:mc="http://schemas.openxmlformats.org/markup-compatibility/2006">
              <mc:Choice xmlns:v="urn:schemas-microsoft-com:vml" Requires="v">
                <p:oleObj spid="_x0000_s1053" name="Equation" r:id="rId4" imgW="520700" imgH="457200" progId="Equation.DSMT4">
                  <p:embed/>
                </p:oleObj>
              </mc:Choice>
              <mc:Fallback>
                <p:oleObj name="Equation" r:id="rId4" imgW="520700" imgH="457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752600"/>
                        <a:ext cx="762000" cy="669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 name="Object 5"/>
          <p:cNvGraphicFramePr>
            <a:graphicFrameLocks noChangeAspect="1"/>
          </p:cNvGraphicFramePr>
          <p:nvPr/>
        </p:nvGraphicFramePr>
        <p:xfrm>
          <a:off x="685800" y="2971800"/>
          <a:ext cx="2565400" cy="888023"/>
        </p:xfrm>
        <a:graphic>
          <a:graphicData uri="http://schemas.openxmlformats.org/presentationml/2006/ole">
            <mc:AlternateContent xmlns:mc="http://schemas.openxmlformats.org/markup-compatibility/2006">
              <mc:Choice xmlns:v="urn:schemas-microsoft-com:vml" Requires="v">
                <p:oleObj spid="_x0000_s1054" name="Equation" r:id="rId6" imgW="1320800" imgH="457200" progId="Equation.DSMT4">
                  <p:embed/>
                </p:oleObj>
              </mc:Choice>
              <mc:Fallback>
                <p:oleObj name="Equation" r:id="rId6" imgW="1320800" imgH="4572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2971800"/>
                        <a:ext cx="2565400" cy="8880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533400" y="4341813"/>
          <a:ext cx="2528888" cy="1452562"/>
        </p:xfrm>
        <a:graphic>
          <a:graphicData uri="http://schemas.openxmlformats.org/presentationml/2006/ole">
            <mc:AlternateContent xmlns:mc="http://schemas.openxmlformats.org/markup-compatibility/2006">
              <mc:Choice xmlns:v="urn:schemas-microsoft-com:vml" Requires="v">
                <p:oleObj spid="_x0000_s1055" name="Equation" r:id="rId8" imgW="533169" imgH="457002" progId="Equation.DSMT4">
                  <p:embed/>
                </p:oleObj>
              </mc:Choice>
              <mc:Fallback>
                <p:oleObj name="Equation" r:id="rId8" imgW="533169" imgH="457002"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4341813"/>
                        <a:ext cx="2528888" cy="1452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5181600" y="4419600"/>
            <a:ext cx="3352800" cy="923330"/>
          </a:xfrm>
          <a:prstGeom prst="rect">
            <a:avLst/>
          </a:prstGeom>
          <a:noFill/>
        </p:spPr>
        <p:txBody>
          <a:bodyPr wrap="square" rtlCol="0">
            <a:spAutoFit/>
          </a:bodyPr>
          <a:lstStyle/>
          <a:p>
            <a:pPr fontAlgn="base">
              <a:spcBef>
                <a:spcPct val="0"/>
              </a:spcBef>
              <a:spcAft>
                <a:spcPct val="0"/>
              </a:spcAft>
            </a:pPr>
            <a:r>
              <a:rPr lang="en-US" i="1" dirty="0">
                <a:solidFill>
                  <a:srgbClr val="000000"/>
                </a:solidFill>
              </a:rPr>
              <a:t>Students </a:t>
            </a:r>
            <a:r>
              <a:rPr lang="en-US" b="1" i="1" dirty="0">
                <a:solidFill>
                  <a:srgbClr val="FF0000"/>
                </a:solidFill>
              </a:rPr>
              <a:t>extend</a:t>
            </a:r>
            <a:r>
              <a:rPr lang="en-US" i="1" dirty="0">
                <a:solidFill>
                  <a:srgbClr val="000000"/>
                </a:solidFill>
              </a:rPr>
              <a:t> their understanding of “decomposing” units</a:t>
            </a:r>
          </a:p>
        </p:txBody>
      </p:sp>
      <p:pic>
        <p:nvPicPr>
          <p:cNvPr id="9" name="Picture 8" descr="logo_color"/>
          <p:cNvPicPr>
            <a:picLocks noChangeAspect="1" noChangeArrowheads="1"/>
          </p:cNvPicPr>
          <p:nvPr/>
        </p:nvPicPr>
        <p:blipFill>
          <a:blip r:embed="rId10" cstate="print"/>
          <a:srcRect/>
          <a:stretch>
            <a:fillRect/>
          </a:stretch>
        </p:blipFill>
        <p:spPr bwMode="auto">
          <a:xfrm>
            <a:off x="8191500" y="5638800"/>
            <a:ext cx="876300" cy="990600"/>
          </a:xfrm>
          <a:prstGeom prst="rect">
            <a:avLst/>
          </a:prstGeom>
          <a:noFill/>
        </p:spPr>
      </p:pic>
    </p:spTree>
    <p:extLst>
      <p:ext uri="{BB962C8B-B14F-4D97-AF65-F5344CB8AC3E}">
        <p14:creationId xmlns:p14="http://schemas.microsoft.com/office/powerpoint/2010/main" val="2947704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 strengthens foundations</a:t>
            </a:r>
            <a:endParaRPr lang="en-US" dirty="0"/>
          </a:p>
        </p:txBody>
      </p:sp>
      <p:sp>
        <p:nvSpPr>
          <p:cNvPr id="3" name="Content Placeholder 2"/>
          <p:cNvSpPr>
            <a:spLocks noGrp="1"/>
          </p:cNvSpPr>
          <p:nvPr>
            <p:ph idx="1"/>
          </p:nvPr>
        </p:nvSpPr>
        <p:spPr>
          <a:xfrm>
            <a:off x="228600" y="1981200"/>
            <a:ext cx="8686800" cy="4572000"/>
          </a:xfrm>
        </p:spPr>
        <p:txBody>
          <a:bodyPr/>
          <a:lstStyle/>
          <a:p>
            <a:r>
              <a:rPr lang="en-US" dirty="0" smtClean="0"/>
              <a:t>Progression –developing understanding of fractions (conceptual understanding) and their operations (multiplication and division of fractions):</a:t>
            </a:r>
          </a:p>
          <a:p>
            <a:pPr lvl="1"/>
            <a:r>
              <a:rPr lang="en-US" dirty="0" smtClean="0"/>
              <a:t>Grade Three:  	Develop understanding of fractions as numbers</a:t>
            </a:r>
          </a:p>
          <a:p>
            <a:pPr lvl="1">
              <a:buNone/>
            </a:pPr>
            <a:r>
              <a:rPr lang="en-US" dirty="0" smtClean="0"/>
              <a:t>				Develop understanding of fractions as part of a</a:t>
            </a:r>
            <a:br>
              <a:rPr lang="en-US" dirty="0" smtClean="0"/>
            </a:br>
            <a:r>
              <a:rPr lang="en-US" dirty="0" smtClean="0"/>
              <a:t> 			whole and as a number on the number line</a:t>
            </a:r>
          </a:p>
          <a:p>
            <a:pPr lvl="2">
              <a:buNone/>
            </a:pPr>
            <a:r>
              <a:rPr lang="en-US" dirty="0" smtClean="0"/>
              <a:t>			Explain equivalence of fractions in special cases, and</a:t>
            </a:r>
          </a:p>
          <a:p>
            <a:pPr lvl="2">
              <a:buNone/>
            </a:pPr>
            <a:r>
              <a:rPr lang="en-US" dirty="0" smtClean="0"/>
              <a:t> 			compare fractions by reasoning about their size</a:t>
            </a:r>
          </a:p>
          <a:p>
            <a:pPr lvl="1"/>
            <a:r>
              <a:rPr lang="en-US" dirty="0" smtClean="0"/>
              <a:t>Grade Four:   	Extend understanding of fraction equivalence and</a:t>
            </a:r>
            <a:br>
              <a:rPr lang="en-US" dirty="0" smtClean="0"/>
            </a:br>
            <a:r>
              <a:rPr lang="en-US" dirty="0" smtClean="0"/>
              <a:t> 			ordering</a:t>
            </a:r>
          </a:p>
          <a:p>
            <a:pPr lvl="2">
              <a:buNone/>
            </a:pPr>
            <a:r>
              <a:rPr lang="en-US" dirty="0" smtClean="0"/>
              <a:t>			Build fractions from unit fractions by applying and</a:t>
            </a:r>
          </a:p>
          <a:p>
            <a:pPr lvl="2">
              <a:buNone/>
            </a:pPr>
            <a:r>
              <a:rPr lang="en-US" dirty="0" smtClean="0"/>
              <a:t> 			extending previous understandings on whole numbers	</a:t>
            </a:r>
            <a:br>
              <a:rPr lang="en-US" dirty="0" smtClean="0"/>
            </a:br>
            <a:r>
              <a:rPr lang="en-US" dirty="0" smtClean="0"/>
              <a:t>		(decompose a fraction into a sum of fractions with the</a:t>
            </a:r>
            <a:br>
              <a:rPr lang="en-US" dirty="0" smtClean="0"/>
            </a:br>
            <a:r>
              <a:rPr lang="en-US" dirty="0" smtClean="0"/>
              <a:t> 		same denominator)</a:t>
            </a:r>
          </a:p>
        </p:txBody>
      </p:sp>
      <p:pic>
        <p:nvPicPr>
          <p:cNvPr id="4" name="Picture 3" descr="logo_color"/>
          <p:cNvPicPr>
            <a:picLocks noChangeAspect="1" noChangeArrowheads="1"/>
          </p:cNvPicPr>
          <p:nvPr/>
        </p:nvPicPr>
        <p:blipFill>
          <a:blip r:embed="rId3" cstate="print"/>
          <a:srcRect/>
          <a:stretch>
            <a:fillRect/>
          </a:stretch>
        </p:blipFill>
        <p:spPr bwMode="auto">
          <a:xfrm>
            <a:off x="76200" y="5638800"/>
            <a:ext cx="876300" cy="990600"/>
          </a:xfrm>
          <a:prstGeom prst="rect">
            <a:avLst/>
          </a:prstGeom>
          <a:noFill/>
        </p:spPr>
      </p:pic>
    </p:spTree>
    <p:extLst>
      <p:ext uri="{BB962C8B-B14F-4D97-AF65-F5344CB8AC3E}">
        <p14:creationId xmlns:p14="http://schemas.microsoft.com/office/powerpoint/2010/main" val="4286720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Coherence:  Number and Operations - Fractions</a:t>
            </a:r>
            <a:endParaRPr lang="en-US" dirty="0"/>
          </a:p>
        </p:txBody>
      </p:sp>
      <p:sp>
        <p:nvSpPr>
          <p:cNvPr id="3" name="Content Placeholder 2"/>
          <p:cNvSpPr>
            <a:spLocks noGrp="1"/>
          </p:cNvSpPr>
          <p:nvPr>
            <p:ph idx="1"/>
          </p:nvPr>
        </p:nvSpPr>
        <p:spPr>
          <a:xfrm>
            <a:off x="228600" y="1828801"/>
            <a:ext cx="8686800" cy="3733800"/>
          </a:xfrm>
        </p:spPr>
        <p:txBody>
          <a:bodyPr/>
          <a:lstStyle/>
          <a:p>
            <a:r>
              <a:rPr lang="en-US" dirty="0" smtClean="0"/>
              <a:t>Grade Four:  	Multiply a fraction by a whole number</a:t>
            </a:r>
          </a:p>
          <a:p>
            <a:endParaRPr lang="en-US" dirty="0" smtClean="0"/>
          </a:p>
          <a:p>
            <a:r>
              <a:rPr lang="en-US" dirty="0" smtClean="0"/>
              <a:t>Grade Five:	Multiply a fraction by a fraction</a:t>
            </a:r>
          </a:p>
          <a:p>
            <a:pPr lvl="2">
              <a:buNone/>
            </a:pPr>
            <a:r>
              <a:rPr lang="en-US" dirty="0" smtClean="0"/>
              <a:t>			Divide unit fractions by a whole number; and whole </a:t>
            </a:r>
            <a:br>
              <a:rPr lang="en-US" dirty="0" smtClean="0"/>
            </a:br>
            <a:r>
              <a:rPr lang="en-US" dirty="0" smtClean="0"/>
              <a:t>		numbers by unit fractions</a:t>
            </a:r>
          </a:p>
          <a:p>
            <a:pPr lvl="2">
              <a:buNone/>
            </a:pPr>
            <a:endParaRPr lang="en-US" dirty="0" smtClean="0"/>
          </a:p>
          <a:p>
            <a:r>
              <a:rPr lang="en-US" dirty="0" smtClean="0"/>
              <a:t>Grade Six:		Interpret and compute quotients of </a:t>
            </a:r>
            <a:br>
              <a:rPr lang="en-US" dirty="0" smtClean="0"/>
            </a:br>
            <a:r>
              <a:rPr lang="en-US" dirty="0" smtClean="0"/>
              <a:t>			fractions and solve word problems</a:t>
            </a:r>
          </a:p>
          <a:p>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76200" y="5638800"/>
            <a:ext cx="876300" cy="990600"/>
          </a:xfrm>
          <a:prstGeom prst="rect">
            <a:avLst/>
          </a:prstGeom>
          <a:noFill/>
        </p:spPr>
      </p:pic>
    </p:spTree>
    <p:extLst>
      <p:ext uri="{BB962C8B-B14F-4D97-AF65-F5344CB8AC3E}">
        <p14:creationId xmlns:p14="http://schemas.microsoft.com/office/powerpoint/2010/main" val="1203621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 Daro</a:t>
            </a:r>
            <a:endParaRPr lang="en-US" dirty="0"/>
          </a:p>
        </p:txBody>
      </p:sp>
      <p:sp>
        <p:nvSpPr>
          <p:cNvPr id="3" name="Content Placeholder 2"/>
          <p:cNvSpPr>
            <a:spLocks noGrp="1"/>
          </p:cNvSpPr>
          <p:nvPr>
            <p:ph idx="1"/>
          </p:nvPr>
        </p:nvSpPr>
        <p:spPr/>
        <p:txBody>
          <a:bodyPr/>
          <a:lstStyle/>
          <a:p>
            <a:r>
              <a:rPr lang="en-US" dirty="0" smtClean="0"/>
              <a:t>“</a:t>
            </a:r>
            <a:r>
              <a:rPr lang="en-US" i="1" dirty="0" smtClean="0"/>
              <a:t>The Standards refers to all elements of the design- the wording of domain headings, cluster headings, and individual statements of what students are expected to understand and be able to do.  The pieces are designed to fit together, and the standards document fits them together, presenting a coherent whole where the connections within grades and the flows of ideas across grades are as visible as the story depicted in the urn.  </a:t>
            </a:r>
            <a:r>
              <a:rPr lang="en-US" b="1" i="1" dirty="0" smtClean="0"/>
              <a:t>Fragmenting the standards into individual standards, or individual bits of standards, erases all these relationships and produces a sum of parts that is decidedly less than the whole</a:t>
            </a:r>
            <a:r>
              <a:rPr lang="en-US" b="1" dirty="0" smtClean="0"/>
              <a:t>” </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Grain size is a major issue</a:t>
            </a:r>
            <a:endParaRPr lang="en-US" dirty="0"/>
          </a:p>
        </p:txBody>
      </p:sp>
      <p:sp>
        <p:nvSpPr>
          <p:cNvPr id="3" name="Content Placeholder 2"/>
          <p:cNvSpPr>
            <a:spLocks noGrp="1"/>
          </p:cNvSpPr>
          <p:nvPr>
            <p:ph idx="1"/>
          </p:nvPr>
        </p:nvSpPr>
        <p:spPr/>
        <p:txBody>
          <a:bodyPr>
            <a:normAutofit lnSpcReduction="10000"/>
          </a:bodyPr>
          <a:lstStyle/>
          <a:p>
            <a:r>
              <a:rPr lang="en-US" dirty="0" smtClean="0"/>
              <a:t>Mathematics is simplest at the right “grain size”. </a:t>
            </a:r>
          </a:p>
          <a:p>
            <a:r>
              <a:rPr lang="en-US" dirty="0" smtClean="0"/>
              <a:t>“Strands” are too big, vague e.g. “number”</a:t>
            </a:r>
          </a:p>
          <a:p>
            <a:r>
              <a:rPr lang="en-US" dirty="0" smtClean="0"/>
              <a:t>Lessons are too small: too many small pieces scattered over the floor, what if some are missing or broken?</a:t>
            </a:r>
          </a:p>
          <a:p>
            <a:r>
              <a:rPr lang="en-US" dirty="0" smtClean="0"/>
              <a:t>Units or chapters are about the right size (8-12 per year)</a:t>
            </a:r>
          </a:p>
          <a:p>
            <a:pPr lvl="1"/>
            <a:r>
              <a:rPr lang="en-US" dirty="0" smtClean="0"/>
              <a:t>Clusters in the CCSSM is the right “grain size”</a:t>
            </a:r>
          </a:p>
          <a:p>
            <a:r>
              <a:rPr lang="en-US" dirty="0" smtClean="0"/>
              <a:t>Districts:</a:t>
            </a:r>
          </a:p>
          <a:p>
            <a:pPr lvl="1"/>
            <a:r>
              <a:rPr lang="en-US" dirty="0" smtClean="0"/>
              <a:t>STOP managing lessons, </a:t>
            </a:r>
          </a:p>
          <a:p>
            <a:pPr lvl="1"/>
            <a:r>
              <a:rPr lang="en-US" dirty="0" smtClean="0"/>
              <a:t>START managing units</a:t>
            </a: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0" y="5867400"/>
            <a:ext cx="876300" cy="990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consider…</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r>
              <a:rPr lang="en-US" b="1" dirty="0" smtClean="0"/>
              <a:t>What changes need to be made in order to achieve this shift in instruction?</a:t>
            </a:r>
            <a:endParaRPr lang="en-US" dirty="0" smtClean="0"/>
          </a:p>
          <a:p>
            <a:pPr marL="457200" lvl="0" indent="-457200">
              <a:buFont typeface="+mj-lt"/>
              <a:buAutoNum type="arabicPeriod"/>
            </a:pPr>
            <a:r>
              <a:rPr lang="en-US" b="1" dirty="0" smtClean="0"/>
              <a:t>What do you need to stop doing, continue doing, or begin doing?</a:t>
            </a:r>
            <a:endParaRPr lang="en-US" dirty="0" smtClean="0"/>
          </a:p>
          <a:p>
            <a:pPr marL="457200" lvl="0" indent="-457200">
              <a:buFont typeface="+mj-lt"/>
              <a:buAutoNum type="arabicPeriod"/>
            </a:pPr>
            <a:r>
              <a:rPr lang="en-US" b="1" dirty="0" smtClean="0"/>
              <a:t>What kind of support do you need to implement this shift?</a:t>
            </a:r>
            <a:endParaRPr lang="en-US" dirty="0" smtClean="0"/>
          </a:p>
          <a:p>
            <a:pPr marL="457200" lvl="0" indent="-457200">
              <a:buFont typeface="+mj-lt"/>
              <a:buAutoNum type="arabicPeriod"/>
            </a:pPr>
            <a:r>
              <a:rPr lang="en-US" b="1" dirty="0" smtClean="0"/>
              <a:t>What support do you think students will need to adjust to this shift?</a:t>
            </a:r>
            <a:endParaRPr lang="en-US" dirty="0" smtClean="0"/>
          </a:p>
          <a:p>
            <a:pPr marL="457200" lvl="0" indent="-457200">
              <a:buFont typeface="+mj-lt"/>
              <a:buAutoNum type="arabicPeriod"/>
            </a:pPr>
            <a:r>
              <a:rPr lang="en-US" b="1" dirty="0" smtClean="0"/>
              <a:t>How are the Mathematical Practices made visible as students adjust to this shift?</a:t>
            </a:r>
            <a:endParaRPr lang="en-US" dirty="0" smtClean="0"/>
          </a:p>
          <a:p>
            <a:endParaRPr lang="en-US" dirty="0"/>
          </a:p>
        </p:txBody>
      </p:sp>
      <p:pic>
        <p:nvPicPr>
          <p:cNvPr id="4" name="Picture 3" descr="logo_color"/>
          <p:cNvPicPr>
            <a:picLocks noChangeAspect="1" noChangeArrowheads="1"/>
          </p:cNvPicPr>
          <p:nvPr/>
        </p:nvPicPr>
        <p:blipFill>
          <a:blip r:embed="rId3" cstate="print"/>
          <a:srcRect/>
          <a:stretch>
            <a:fillRect/>
          </a:stretch>
        </p:blipFill>
        <p:spPr bwMode="auto">
          <a:xfrm>
            <a:off x="8191500" y="5791200"/>
            <a:ext cx="876300" cy="990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495800"/>
            <a:ext cx="8686800" cy="1295400"/>
          </a:xfrm>
        </p:spPr>
        <p:txBody>
          <a:bodyPr/>
          <a:lstStyle/>
          <a:p>
            <a:r>
              <a:rPr lang="en-US" sz="2800" dirty="0" smtClean="0"/>
              <a:t>CGCS Academic Department</a:t>
            </a:r>
            <a:endParaRPr lang="en-US" sz="2800" dirty="0"/>
          </a:p>
        </p:txBody>
      </p:sp>
      <p:sp>
        <p:nvSpPr>
          <p:cNvPr id="3" name="Subtitle 2"/>
          <p:cNvSpPr>
            <a:spLocks noGrp="1"/>
          </p:cNvSpPr>
          <p:nvPr>
            <p:ph type="subTitle" idx="1"/>
          </p:nvPr>
        </p:nvSpPr>
        <p:spPr>
          <a:xfrm>
            <a:off x="228600" y="5867400"/>
            <a:ext cx="8686800" cy="711200"/>
          </a:xfrm>
        </p:spPr>
        <p:txBody>
          <a:bodyPr/>
          <a:lstStyle/>
          <a:p>
            <a:r>
              <a:rPr lang="en-US" dirty="0" smtClean="0"/>
              <a:t>July 12, 2012</a:t>
            </a: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8229600" y="5791200"/>
            <a:ext cx="876300" cy="9906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English Language arts AND lITERACY VIDEO</a:t>
            </a: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76200" y="5791200"/>
            <a:ext cx="876300" cy="9906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ELA/Literacy</a:t>
            </a:r>
            <a:endParaRPr lang="en-US" dirty="0"/>
          </a:p>
        </p:txBody>
      </p:sp>
      <p:sp>
        <p:nvSpPr>
          <p:cNvPr id="5" name="Content Placeholder 4"/>
          <p:cNvSpPr>
            <a:spLocks noGrp="1"/>
          </p:cNvSpPr>
          <p:nvPr>
            <p:ph idx="1"/>
          </p:nvPr>
        </p:nvSpPr>
        <p:spPr>
          <a:xfrm>
            <a:off x="533400" y="2590800"/>
            <a:ext cx="7972425" cy="3810000"/>
          </a:xfrm>
        </p:spPr>
        <p:txBody>
          <a:bodyPr/>
          <a:lstStyle/>
          <a:p>
            <a:pPr marL="539496" indent="-457200">
              <a:lnSpc>
                <a:spcPct val="114000"/>
              </a:lnSpc>
              <a:spcBef>
                <a:spcPts val="1200"/>
              </a:spcBef>
              <a:buAutoNum type="arabicPeriod"/>
            </a:pPr>
            <a:r>
              <a:rPr lang="en-US" sz="2800" b="1" dirty="0" smtClean="0">
                <a:solidFill>
                  <a:schemeClr val="tx1">
                    <a:lumMod val="85000"/>
                    <a:lumOff val="15000"/>
                  </a:schemeClr>
                </a:solidFill>
              </a:rPr>
              <a:t>Building knowledge </a:t>
            </a:r>
            <a:r>
              <a:rPr lang="en-US" sz="2800" dirty="0" smtClean="0">
                <a:solidFill>
                  <a:schemeClr val="tx1">
                    <a:lumMod val="85000"/>
                    <a:lumOff val="15000"/>
                  </a:schemeClr>
                </a:solidFill>
              </a:rPr>
              <a:t>through </a:t>
            </a:r>
            <a:r>
              <a:rPr lang="en-US" sz="2800" b="1" dirty="0" smtClean="0">
                <a:solidFill>
                  <a:schemeClr val="tx1">
                    <a:lumMod val="85000"/>
                    <a:lumOff val="15000"/>
                  </a:schemeClr>
                </a:solidFill>
              </a:rPr>
              <a:t>content-rich </a:t>
            </a:r>
            <a:r>
              <a:rPr lang="en-US" sz="2800" dirty="0" smtClean="0"/>
              <a:t>non-fiction</a:t>
            </a:r>
            <a:r>
              <a:rPr lang="en-US" sz="2800" dirty="0" smtClean="0">
                <a:solidFill>
                  <a:schemeClr val="tx1">
                    <a:lumMod val="85000"/>
                    <a:lumOff val="15000"/>
                  </a:schemeClr>
                </a:solidFill>
              </a:rPr>
              <a:t> text</a:t>
            </a:r>
          </a:p>
          <a:p>
            <a:pPr marL="539496" indent="-457200">
              <a:lnSpc>
                <a:spcPct val="114000"/>
              </a:lnSpc>
              <a:spcBef>
                <a:spcPts val="1200"/>
              </a:spcBef>
              <a:buAutoNum type="arabicPeriod"/>
            </a:pPr>
            <a:r>
              <a:rPr lang="en-US" sz="2800" dirty="0" smtClean="0">
                <a:solidFill>
                  <a:schemeClr val="tx1">
                    <a:lumMod val="85000"/>
                    <a:lumOff val="15000"/>
                  </a:schemeClr>
                </a:solidFill>
              </a:rPr>
              <a:t>Reading and writing grounded in </a:t>
            </a:r>
            <a:r>
              <a:rPr lang="en-US" sz="2800" b="1" dirty="0" smtClean="0">
                <a:solidFill>
                  <a:schemeClr val="tx1">
                    <a:lumMod val="85000"/>
                    <a:lumOff val="15000"/>
                  </a:schemeClr>
                </a:solidFill>
              </a:rPr>
              <a:t>evidence from text</a:t>
            </a:r>
            <a:r>
              <a:rPr lang="en-US" sz="2800" dirty="0" smtClean="0">
                <a:solidFill>
                  <a:schemeClr val="tx1">
                    <a:lumMod val="85000"/>
                    <a:lumOff val="15000"/>
                  </a:schemeClr>
                </a:solidFill>
              </a:rPr>
              <a:t>, both literary and informational</a:t>
            </a:r>
          </a:p>
          <a:p>
            <a:pPr marL="539496" indent="-457200">
              <a:lnSpc>
                <a:spcPct val="114000"/>
              </a:lnSpc>
              <a:spcBef>
                <a:spcPts val="1200"/>
              </a:spcBef>
              <a:buAutoNum type="arabicPeriod"/>
            </a:pPr>
            <a:r>
              <a:rPr lang="en-US" sz="2800" dirty="0" smtClean="0">
                <a:solidFill>
                  <a:schemeClr val="tx1">
                    <a:lumMod val="85000"/>
                    <a:lumOff val="15000"/>
                  </a:schemeClr>
                </a:solidFill>
              </a:rPr>
              <a:t>Regular practice with </a:t>
            </a:r>
            <a:r>
              <a:rPr lang="en-US" sz="2800" b="1" dirty="0" smtClean="0">
                <a:solidFill>
                  <a:schemeClr val="tx1">
                    <a:lumMod val="85000"/>
                    <a:lumOff val="15000"/>
                  </a:schemeClr>
                </a:solidFill>
              </a:rPr>
              <a:t>complex text </a:t>
            </a:r>
            <a:r>
              <a:rPr lang="en-US" sz="2800" dirty="0" smtClean="0">
                <a:solidFill>
                  <a:schemeClr val="tx1">
                    <a:lumMod val="85000"/>
                    <a:lumOff val="15000"/>
                  </a:schemeClr>
                </a:solidFill>
              </a:rPr>
              <a:t>and its </a:t>
            </a:r>
            <a:r>
              <a:rPr lang="en-US" sz="2800" b="1" dirty="0" smtClean="0">
                <a:solidFill>
                  <a:schemeClr val="tx1">
                    <a:lumMod val="85000"/>
                    <a:lumOff val="15000"/>
                  </a:schemeClr>
                </a:solidFill>
              </a:rPr>
              <a:t>academic language</a:t>
            </a:r>
          </a:p>
          <a:p>
            <a:endParaRPr lang="en-US" sz="2800" dirty="0" smtClean="0"/>
          </a:p>
        </p:txBody>
      </p:sp>
      <p:sp>
        <p:nvSpPr>
          <p:cNvPr id="7" name="TextBox 6"/>
          <p:cNvSpPr txBox="1"/>
          <p:nvPr/>
        </p:nvSpPr>
        <p:spPr>
          <a:xfrm>
            <a:off x="1828800" y="1676400"/>
            <a:ext cx="5181600" cy="83099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i="1" dirty="0" smtClean="0"/>
              <a:t>Important Shifts in Instructional Practice</a:t>
            </a:r>
            <a:endParaRPr lang="en-US" sz="24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Previewing</a:t>
            </a:r>
            <a:endParaRPr lang="en-US" sz="4400" dirty="0"/>
          </a:p>
        </p:txBody>
      </p:sp>
      <p:sp>
        <p:nvSpPr>
          <p:cNvPr id="3" name="Content Placeholder 2"/>
          <p:cNvSpPr>
            <a:spLocks noGrp="1"/>
          </p:cNvSpPr>
          <p:nvPr>
            <p:ph idx="1"/>
          </p:nvPr>
        </p:nvSpPr>
        <p:spPr>
          <a:xfrm>
            <a:off x="609600" y="2286000"/>
            <a:ext cx="7972425" cy="3657600"/>
          </a:xfrm>
        </p:spPr>
        <p:txBody>
          <a:bodyPr/>
          <a:lstStyle/>
          <a:p>
            <a:pPr>
              <a:buNone/>
            </a:pPr>
            <a:r>
              <a:rPr lang="en-US" sz="3600" dirty="0" smtClean="0"/>
              <a:t>  What does EVIDENCE-BASED READING AND WRITING mean in the Language Arts classroom? </a:t>
            </a:r>
          </a:p>
          <a:p>
            <a:pPr lvl="1"/>
            <a:r>
              <a:rPr lang="en-US" sz="2800" dirty="0" smtClean="0"/>
              <a:t>Text-based evidence</a:t>
            </a:r>
          </a:p>
          <a:p>
            <a:pPr lvl="1"/>
            <a:r>
              <a:rPr lang="en-US" sz="2800" dirty="0" smtClean="0"/>
              <a:t>Evidence-based discussions</a:t>
            </a:r>
          </a:p>
          <a:p>
            <a:pPr lvl="1"/>
            <a:r>
              <a:rPr lang="en-US" sz="2800" dirty="0" smtClean="0"/>
              <a:t>Text-Dependent Questions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Videotape Debrief</a:t>
            </a:r>
            <a:endParaRPr lang="en-US" dirty="0"/>
          </a:p>
        </p:txBody>
      </p:sp>
      <p:sp>
        <p:nvSpPr>
          <p:cNvPr id="3" name="Content Placeholder 2"/>
          <p:cNvSpPr>
            <a:spLocks noGrp="1"/>
          </p:cNvSpPr>
          <p:nvPr>
            <p:ph idx="1"/>
          </p:nvPr>
        </p:nvSpPr>
        <p:spPr/>
        <p:txBody>
          <a:bodyPr/>
          <a:lstStyle/>
          <a:p>
            <a:r>
              <a:rPr lang="en-US" sz="4400" dirty="0" smtClean="0"/>
              <a:t>Discuss with your shoulder partner</a:t>
            </a:r>
          </a:p>
          <a:p>
            <a:pPr lvl="1"/>
            <a:r>
              <a:rPr lang="en-US" sz="3600" dirty="0" smtClean="0"/>
              <a:t>What are some of the key take-aways or highlights from the video segment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2:  Evidence-based   		      reading and writing</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Rather than asking students questions they can answer solely from their prior knowledge or experience, the CCSS expect students to answer questions that depend on their having read the text or texts with care.</a:t>
            </a:r>
          </a:p>
          <a:p>
            <a:pPr>
              <a:buNone/>
            </a:pPr>
            <a:r>
              <a:rPr lang="en-US" dirty="0" smtClean="0"/>
              <a:t>	</a:t>
            </a:r>
          </a:p>
          <a:p>
            <a:pPr>
              <a:buNone/>
            </a:pPr>
            <a:r>
              <a:rPr lang="en-US" dirty="0" smtClean="0"/>
              <a:t>    Students are also expected to write from sources, i.e. using evidence from texts to present careful analyses, well-defended claims, and clear information.</a:t>
            </a:r>
          </a:p>
        </p:txBody>
      </p:sp>
      <p:pic>
        <p:nvPicPr>
          <p:cNvPr id="4" name="Picture 3" descr="logo_color"/>
          <p:cNvPicPr>
            <a:picLocks noChangeAspect="1" noChangeArrowheads="1"/>
          </p:cNvPicPr>
          <p:nvPr/>
        </p:nvPicPr>
        <p:blipFill>
          <a:blip r:embed="rId2" cstate="print"/>
          <a:srcRect/>
          <a:stretch>
            <a:fillRect/>
          </a:stretch>
        </p:blipFill>
        <p:spPr bwMode="auto">
          <a:xfrm>
            <a:off x="114300" y="5638800"/>
            <a:ext cx="876300" cy="990600"/>
          </a:xfrm>
          <a:prstGeom prst="rect">
            <a:avLst/>
          </a:prstGeom>
          <a:noFill/>
        </p:spPr>
      </p:pic>
    </p:spTree>
    <p:extLst>
      <p:ext uri="{BB962C8B-B14F-4D97-AF65-F5344CB8AC3E}">
        <p14:creationId xmlns:p14="http://schemas.microsoft.com/office/powerpoint/2010/main" val="1563238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Guiding Questions</a:t>
            </a:r>
            <a:endParaRPr lang="en-US" dirty="0"/>
          </a:p>
        </p:txBody>
      </p:sp>
      <p:sp>
        <p:nvSpPr>
          <p:cNvPr id="5" name="Content Placeholder 4"/>
          <p:cNvSpPr>
            <a:spLocks noGrp="1"/>
          </p:cNvSpPr>
          <p:nvPr>
            <p:ph idx="1"/>
          </p:nvPr>
        </p:nvSpPr>
        <p:spPr>
          <a:xfrm>
            <a:off x="576263" y="1828800"/>
            <a:ext cx="8339137" cy="4800600"/>
          </a:xfrm>
        </p:spPr>
        <p:txBody>
          <a:bodyPr/>
          <a:lstStyle/>
          <a:p>
            <a:r>
              <a:rPr lang="en-US" dirty="0" smtClean="0"/>
              <a:t>How does this shift impact the way you check for comprehension and understanding of the texts?</a:t>
            </a:r>
          </a:p>
          <a:p>
            <a:r>
              <a:rPr lang="en-US" dirty="0" smtClean="0"/>
              <a:t>What changes in instructional practices and pedagogy would you need to make in order to emphasize more evidence-based reading and writing?</a:t>
            </a:r>
          </a:p>
          <a:p>
            <a:r>
              <a:rPr lang="en-US" dirty="0" smtClean="0"/>
              <a:t>What adjustments need to be made in order to plan instruction, tasks, and assessments?</a:t>
            </a:r>
          </a:p>
          <a:p>
            <a:r>
              <a:rPr lang="en-US" dirty="0" smtClean="0"/>
              <a:t>What key considerations for ensuring that teachers are effectively implementing this shift in instructional practice?</a:t>
            </a:r>
          </a:p>
          <a:p>
            <a:r>
              <a:rPr lang="en-US" dirty="0" smtClean="0"/>
              <a:t>In what ways will you need to prepare to successfully engage in evidenced-based reading and writing?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CGCS Parent Roadmaps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 Goals</a:t>
            </a:r>
            <a:endParaRPr lang="en-US" dirty="0"/>
          </a:p>
        </p:txBody>
      </p:sp>
      <p:sp>
        <p:nvSpPr>
          <p:cNvPr id="3" name="Content Placeholder 2"/>
          <p:cNvSpPr>
            <a:spLocks noGrp="1"/>
          </p:cNvSpPr>
          <p:nvPr>
            <p:ph idx="1"/>
          </p:nvPr>
        </p:nvSpPr>
        <p:spPr>
          <a:xfrm>
            <a:off x="576263" y="1828800"/>
            <a:ext cx="8110537" cy="4876800"/>
          </a:xfrm>
        </p:spPr>
        <p:txBody>
          <a:bodyPr/>
          <a:lstStyle/>
          <a:p>
            <a:r>
              <a:rPr lang="en-US" dirty="0" smtClean="0"/>
              <a:t>Funded by a grant from the Bill and Melinda Gates Foundation</a:t>
            </a:r>
          </a:p>
          <a:p>
            <a:r>
              <a:rPr lang="en-US" dirty="0" smtClean="0"/>
              <a:t>A communication document for parents, in parent friendly language</a:t>
            </a:r>
          </a:p>
          <a:p>
            <a:r>
              <a:rPr lang="en-US" dirty="0" smtClean="0"/>
              <a:t>Available in multiple languages</a:t>
            </a:r>
          </a:p>
          <a:p>
            <a:r>
              <a:rPr lang="en-US" dirty="0" smtClean="0"/>
              <a:t>Separate roadmaps for English Language Arts and Literacy and for Mathematics</a:t>
            </a:r>
          </a:p>
          <a:p>
            <a:r>
              <a:rPr lang="en-US" dirty="0" smtClean="0"/>
              <a:t>Features:</a:t>
            </a:r>
          </a:p>
          <a:p>
            <a:pPr lvl="1"/>
            <a:r>
              <a:rPr lang="en-US" dirty="0" smtClean="0"/>
              <a:t>Grade level focus</a:t>
            </a:r>
          </a:p>
          <a:p>
            <a:pPr lvl="1"/>
            <a:r>
              <a:rPr lang="en-US" dirty="0" smtClean="0"/>
              <a:t>Partnering with your child’s teacher</a:t>
            </a:r>
          </a:p>
          <a:p>
            <a:pPr lvl="1"/>
            <a:r>
              <a:rPr lang="en-US" dirty="0" smtClean="0"/>
              <a:t>Concept progression across grade levels with examples</a:t>
            </a:r>
          </a:p>
          <a:p>
            <a:pPr lvl="1"/>
            <a:r>
              <a:rPr lang="en-US" dirty="0" smtClean="0"/>
              <a:t>Helping your child learn outside of school</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CGCS Parent Roadmaps</a:t>
            </a:r>
            <a:endParaRPr lang="en-US" dirty="0"/>
          </a:p>
        </p:txBody>
      </p:sp>
      <p:sp>
        <p:nvSpPr>
          <p:cNvPr id="3" name="Content Placeholder 2"/>
          <p:cNvSpPr>
            <a:spLocks noGrp="1"/>
          </p:cNvSpPr>
          <p:nvPr>
            <p:ph idx="1"/>
          </p:nvPr>
        </p:nvSpPr>
        <p:spPr/>
        <p:txBody>
          <a:bodyPr>
            <a:normAutofit fontScale="70000" lnSpcReduction="20000"/>
          </a:bodyPr>
          <a:lstStyle/>
          <a:p>
            <a:r>
              <a:rPr lang="en-US" sz="2800" dirty="0" smtClean="0"/>
              <a:t>CGCS K-5 Parent Roadmaps published, 6-8 in press, HS coming</a:t>
            </a:r>
          </a:p>
          <a:p>
            <a:endParaRPr lang="en-US" sz="2800" dirty="0" smtClean="0"/>
          </a:p>
          <a:p>
            <a:r>
              <a:rPr lang="en-US" sz="2800" dirty="0" smtClean="0"/>
              <a:t>Responded to feedback from various groups</a:t>
            </a:r>
          </a:p>
          <a:p>
            <a:pPr lvl="1"/>
            <a:r>
              <a:rPr lang="en-US" dirty="0" smtClean="0"/>
              <a:t>October Task Force feedback </a:t>
            </a:r>
          </a:p>
          <a:p>
            <a:pPr lvl="1"/>
            <a:r>
              <a:rPr lang="en-US" dirty="0" smtClean="0"/>
              <a:t>Executive Committee</a:t>
            </a:r>
          </a:p>
          <a:p>
            <a:pPr lvl="1"/>
            <a:r>
              <a:rPr lang="en-US" dirty="0" smtClean="0"/>
              <a:t>Content Advisory Groups</a:t>
            </a:r>
          </a:p>
          <a:p>
            <a:pPr lvl="1"/>
            <a:r>
              <a:rPr lang="en-US" dirty="0" smtClean="0"/>
              <a:t>Common Core Writers</a:t>
            </a:r>
          </a:p>
          <a:p>
            <a:pPr lvl="1"/>
            <a:endParaRPr lang="en-US" dirty="0" smtClean="0"/>
          </a:p>
          <a:p>
            <a:r>
              <a:rPr lang="en-US" sz="2800" dirty="0" smtClean="0"/>
              <a:t>Revisions</a:t>
            </a:r>
          </a:p>
          <a:p>
            <a:pPr lvl="1"/>
            <a:r>
              <a:rPr lang="en-US" sz="2800" dirty="0" smtClean="0"/>
              <a:t>Language more parent-friendly </a:t>
            </a:r>
          </a:p>
          <a:p>
            <a:pPr lvl="1"/>
            <a:r>
              <a:rPr lang="en-US" sz="2800" dirty="0" smtClean="0"/>
              <a:t>More of the grade-level standards listed </a:t>
            </a:r>
          </a:p>
          <a:p>
            <a:pPr lvl="1"/>
            <a:r>
              <a:rPr lang="en-US" sz="2800" dirty="0" smtClean="0"/>
              <a:t>Three year progression of concepts</a:t>
            </a:r>
            <a:br>
              <a:rPr lang="en-US" sz="2800" dirty="0" smtClean="0"/>
            </a:br>
            <a:endParaRPr lang="en-US" sz="2800" dirty="0" smtClean="0"/>
          </a:p>
          <a:p>
            <a:r>
              <a:rPr lang="en-US" sz="2800" dirty="0" smtClean="0"/>
              <a:t>Translations will be available in 11 languages, with district support</a:t>
            </a:r>
          </a:p>
          <a:p>
            <a:endParaRPr lang="en-US" dirty="0" smtClean="0"/>
          </a:p>
          <a:p>
            <a:pPr lvl="1"/>
            <a:endParaRPr lang="en-US" dirty="0" smtClean="0"/>
          </a:p>
          <a:p>
            <a:endParaRPr lang="en-US" dirty="0"/>
          </a:p>
        </p:txBody>
      </p:sp>
      <p:pic>
        <p:nvPicPr>
          <p:cNvPr id="4" name="Picture 3" descr="logo_color"/>
          <p:cNvPicPr>
            <a:picLocks noChangeAspect="1" noChangeArrowheads="1"/>
          </p:cNvPicPr>
          <p:nvPr/>
        </p:nvPicPr>
        <p:blipFill>
          <a:blip r:embed="rId3" cstate="print"/>
          <a:srcRect/>
          <a:stretch>
            <a:fillRect/>
          </a:stretch>
        </p:blipFill>
        <p:spPr bwMode="auto">
          <a:xfrm>
            <a:off x="152400" y="5791200"/>
            <a:ext cx="876300" cy="990600"/>
          </a:xfrm>
          <a:prstGeom prst="rect">
            <a:avLst/>
          </a:prstGeom>
          <a:noFill/>
        </p:spPr>
      </p:pic>
    </p:spTree>
    <p:extLst>
      <p:ext uri="{BB962C8B-B14F-4D97-AF65-F5344CB8AC3E}">
        <p14:creationId xmlns:p14="http://schemas.microsoft.com/office/powerpoint/2010/main" val="755768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Arts/Literacy</a:t>
            </a:r>
            <a:endParaRPr lang="en-US" dirty="0"/>
          </a:p>
        </p:txBody>
      </p:sp>
      <p:sp>
        <p:nvSpPr>
          <p:cNvPr id="3" name="Content Placeholder 2"/>
          <p:cNvSpPr>
            <a:spLocks noGrp="1"/>
          </p:cNvSpPr>
          <p:nvPr>
            <p:ph idx="1"/>
          </p:nvPr>
        </p:nvSpPr>
        <p:spPr/>
        <p:txBody>
          <a:bodyPr/>
          <a:lstStyle/>
          <a:p>
            <a:r>
              <a:rPr lang="en-US" sz="2800" b="1" dirty="0"/>
              <a:t>Examples </a:t>
            </a:r>
            <a:r>
              <a:rPr lang="en-US" sz="2800" b="1" dirty="0" smtClean="0"/>
              <a:t>of reading literature and informational text</a:t>
            </a:r>
          </a:p>
          <a:p>
            <a:r>
              <a:rPr lang="en-US" sz="2800" b="1" dirty="0" smtClean="0"/>
              <a:t>Examples of writing focused on evidence</a:t>
            </a:r>
            <a:endParaRPr lang="en-US" sz="2800" b="1" dirty="0"/>
          </a:p>
          <a:p>
            <a:r>
              <a:rPr lang="en-US" sz="2800" b="1" dirty="0" smtClean="0"/>
              <a:t>Progressions </a:t>
            </a:r>
            <a:r>
              <a:rPr lang="en-US" sz="2800" b="1" dirty="0"/>
              <a:t>pointing out shifts in student </a:t>
            </a:r>
            <a:r>
              <a:rPr lang="en-US" sz="2800" b="1" dirty="0" smtClean="0"/>
              <a:t>work over three grade levels</a:t>
            </a:r>
            <a:endParaRPr lang="en-US" sz="2800" b="1" dirty="0"/>
          </a:p>
          <a:p>
            <a:r>
              <a:rPr lang="en-US" sz="2800" b="1" dirty="0" smtClean="0"/>
              <a:t>Grade-specific examples for parent support</a:t>
            </a:r>
            <a:endParaRPr lang="en-US" sz="2800" b="1" dirty="0"/>
          </a:p>
          <a:p>
            <a:r>
              <a:rPr lang="en-US" sz="2800" b="1" dirty="0" smtClean="0"/>
              <a:t>Parent </a:t>
            </a:r>
            <a:r>
              <a:rPr lang="en-US" sz="2800" b="1" dirty="0"/>
              <a:t>resources for grade-level focus </a:t>
            </a:r>
          </a:p>
          <a:p>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8115300" y="5715000"/>
            <a:ext cx="876300" cy="990600"/>
          </a:xfrm>
          <a:prstGeom prst="rect">
            <a:avLst/>
          </a:prstGeom>
          <a:noFill/>
        </p:spPr>
      </p:pic>
    </p:spTree>
    <p:extLst>
      <p:ext uri="{BB962C8B-B14F-4D97-AF65-F5344CB8AC3E}">
        <p14:creationId xmlns:p14="http://schemas.microsoft.com/office/powerpoint/2010/main" val="2994033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lvl="0"/>
            <a:r>
              <a:rPr lang="en-US" sz="2800" b="1" dirty="0" smtClean="0">
                <a:solidFill>
                  <a:schemeClr val="tx1"/>
                </a:solidFill>
                <a:latin typeface="+mn-lt"/>
                <a:ea typeface="+mn-ea"/>
                <a:cs typeface="+mn-cs"/>
              </a:rPr>
              <a:t>Provide members with updates on CGCS efforts to support implementation of the Common Core</a:t>
            </a:r>
            <a:br>
              <a:rPr lang="en-US" sz="2800" b="1" dirty="0" smtClean="0">
                <a:solidFill>
                  <a:schemeClr val="tx1"/>
                </a:solidFill>
                <a:latin typeface="+mn-lt"/>
                <a:ea typeface="+mn-ea"/>
                <a:cs typeface="+mn-cs"/>
              </a:rPr>
            </a:br>
            <a:endParaRPr lang="en-US" sz="2800" dirty="0" smtClean="0">
              <a:solidFill>
                <a:schemeClr val="tx1"/>
              </a:solidFill>
              <a:latin typeface="+mn-lt"/>
              <a:ea typeface="+mn-ea"/>
              <a:cs typeface="+mn-cs"/>
            </a:endParaRPr>
          </a:p>
          <a:p>
            <a:pPr lvl="0"/>
            <a:r>
              <a:rPr lang="en-US" sz="2800" b="1" dirty="0" smtClean="0">
                <a:solidFill>
                  <a:schemeClr val="tx1"/>
                </a:solidFill>
                <a:latin typeface="+mn-lt"/>
                <a:ea typeface="+mn-ea"/>
                <a:cs typeface="+mn-cs"/>
              </a:rPr>
              <a:t>Continue to develop  a shared understanding of the implementation process and resources needed for successful implementation of the Common Core</a:t>
            </a:r>
            <a:endParaRPr lang="en-US" sz="2800" dirty="0"/>
          </a:p>
        </p:txBody>
      </p:sp>
      <p:pic>
        <p:nvPicPr>
          <p:cNvPr id="4" name="Picture 3" descr="logo_color"/>
          <p:cNvPicPr>
            <a:picLocks noChangeAspect="1" noChangeArrowheads="1"/>
          </p:cNvPicPr>
          <p:nvPr/>
        </p:nvPicPr>
        <p:blipFill>
          <a:blip r:embed="rId2" cstate="print"/>
          <a:srcRect/>
          <a:stretch>
            <a:fillRect/>
          </a:stretch>
        </p:blipFill>
        <p:spPr bwMode="auto">
          <a:xfrm>
            <a:off x="8115300" y="5715000"/>
            <a:ext cx="876300" cy="990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Mathematics</a:t>
            </a: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en-US" sz="3600" b="1" dirty="0" smtClean="0"/>
              <a:t>Examples of concepts, skills, and applications taken from the CCSS focus areas</a:t>
            </a:r>
          </a:p>
          <a:p>
            <a:pPr>
              <a:lnSpc>
                <a:spcPct val="120000"/>
              </a:lnSpc>
            </a:pPr>
            <a:r>
              <a:rPr lang="en-US" sz="3600" b="1" dirty="0" smtClean="0"/>
              <a:t>Selected progressions across three grade levels</a:t>
            </a:r>
          </a:p>
          <a:p>
            <a:pPr>
              <a:lnSpc>
                <a:spcPct val="120000"/>
              </a:lnSpc>
            </a:pPr>
            <a:r>
              <a:rPr lang="en-US" sz="3600" b="1" dirty="0" smtClean="0"/>
              <a:t> Grade-specific examples for parent support</a:t>
            </a:r>
          </a:p>
          <a:p>
            <a:pPr>
              <a:lnSpc>
                <a:spcPct val="120000"/>
              </a:lnSpc>
            </a:pPr>
            <a:r>
              <a:rPr lang="en-US" sz="3600" b="1" dirty="0" smtClean="0"/>
              <a:t> Parent resources for grade-level focus </a:t>
            </a:r>
          </a:p>
          <a:p>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0" y="5867400"/>
            <a:ext cx="876300" cy="990600"/>
          </a:xfrm>
          <a:prstGeom prst="rect">
            <a:avLst/>
          </a:prstGeom>
          <a:noFill/>
        </p:spPr>
      </p:pic>
    </p:spTree>
    <p:extLst>
      <p:ext uri="{BB962C8B-B14F-4D97-AF65-F5344CB8AC3E}">
        <p14:creationId xmlns:p14="http://schemas.microsoft.com/office/powerpoint/2010/main" val="13330206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For customization of the roadmaps (logo and additional resources) contact Amanda Corcoran</a:t>
            </a:r>
          </a:p>
          <a:p>
            <a:endParaRPr lang="en-US" dirty="0"/>
          </a:p>
          <a:p>
            <a:pPr marL="0" indent="0" algn="ctr">
              <a:buNone/>
            </a:pPr>
            <a:r>
              <a:rPr lang="en-US" sz="3600" dirty="0" smtClean="0"/>
              <a:t>acorcoran@cgcs.org</a:t>
            </a:r>
            <a:endParaRPr lang="en-US" sz="3600" dirty="0"/>
          </a:p>
        </p:txBody>
      </p:sp>
    </p:spTree>
    <p:extLst>
      <p:ext uri="{BB962C8B-B14F-4D97-AF65-F5344CB8AC3E}">
        <p14:creationId xmlns:p14="http://schemas.microsoft.com/office/powerpoint/2010/main" val="33260300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Wanted</a:t>
            </a:r>
            <a:endParaRPr lang="en-US" dirty="0"/>
          </a:p>
        </p:txBody>
      </p:sp>
      <p:sp>
        <p:nvSpPr>
          <p:cNvPr id="3" name="Content Placeholder 2"/>
          <p:cNvSpPr>
            <a:spLocks noGrp="1"/>
          </p:cNvSpPr>
          <p:nvPr>
            <p:ph idx="1"/>
          </p:nvPr>
        </p:nvSpPr>
        <p:spPr/>
        <p:txBody>
          <a:bodyPr/>
          <a:lstStyle/>
          <a:p>
            <a:r>
              <a:rPr lang="en-US" sz="4000" dirty="0" smtClean="0"/>
              <a:t>Looking for a promising program to address truancy or attendance, showing signs of success</a:t>
            </a:r>
          </a:p>
          <a:p>
            <a:r>
              <a:rPr lang="en-US" sz="4000" dirty="0" smtClean="0"/>
              <a:t>District name, contact person, contact information</a:t>
            </a:r>
            <a:endParaRPr lang="en-US" sz="4000" dirty="0"/>
          </a:p>
        </p:txBody>
      </p:sp>
    </p:spTree>
    <p:extLst>
      <p:ext uri="{BB962C8B-B14F-4D97-AF65-F5344CB8AC3E}">
        <p14:creationId xmlns:p14="http://schemas.microsoft.com/office/powerpoint/2010/main" val="25713005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Update on Basal Alignment Project</a:t>
            </a:r>
            <a:endParaRPr lang="en-US" sz="4000" dirty="0"/>
          </a:p>
        </p:txBody>
      </p:sp>
      <p:sp>
        <p:nvSpPr>
          <p:cNvPr id="7" name="Content Placeholder 6"/>
          <p:cNvSpPr>
            <a:spLocks noGrp="1"/>
          </p:cNvSpPr>
          <p:nvPr>
            <p:ph idx="1"/>
          </p:nvPr>
        </p:nvSpPr>
        <p:spPr>
          <a:xfrm>
            <a:off x="533400" y="2057400"/>
            <a:ext cx="7972425" cy="4343400"/>
          </a:xfrm>
        </p:spPr>
        <p:txBody>
          <a:bodyPr/>
          <a:lstStyle/>
          <a:p>
            <a:pPr>
              <a:buNone/>
            </a:pPr>
            <a:r>
              <a:rPr lang="en-US" i="1" dirty="0" smtClean="0"/>
              <a:t>	</a:t>
            </a:r>
            <a:r>
              <a:rPr lang="en-US" sz="4000" i="1" dirty="0" smtClean="0"/>
              <a:t>What are implications for curriculum and professional development?</a:t>
            </a:r>
            <a:endParaRPr lang="en-US" sz="4000" dirty="0"/>
          </a:p>
        </p:txBody>
      </p:sp>
      <p:pic>
        <p:nvPicPr>
          <p:cNvPr id="4" name="Picture 3" descr="logo_color"/>
          <p:cNvPicPr>
            <a:picLocks noChangeAspect="1" noChangeArrowheads="1"/>
          </p:cNvPicPr>
          <p:nvPr/>
        </p:nvPicPr>
        <p:blipFill>
          <a:blip r:embed="rId2" cstate="print"/>
          <a:srcRect/>
          <a:stretch>
            <a:fillRect/>
          </a:stretch>
        </p:blipFill>
        <p:spPr bwMode="auto">
          <a:xfrm>
            <a:off x="8191500" y="5791200"/>
            <a:ext cx="876300" cy="9906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Update:  Mathematics Progressions</a:t>
            </a:r>
            <a:endParaRPr lang="en-US" dirty="0"/>
          </a:p>
        </p:txBody>
      </p:sp>
      <p:sp>
        <p:nvSpPr>
          <p:cNvPr id="5" name="Content Placeholder 4"/>
          <p:cNvSpPr>
            <a:spLocks noGrp="1"/>
          </p:cNvSpPr>
          <p:nvPr>
            <p:ph idx="1"/>
          </p:nvPr>
        </p:nvSpPr>
        <p:spPr/>
        <p:txBody>
          <a:bodyPr/>
          <a:lstStyle/>
          <a:p>
            <a:pPr marL="0" indent="0">
              <a:buNone/>
            </a:pPr>
            <a:endParaRPr lang="en-US" dirty="0" smtClean="0"/>
          </a:p>
          <a:p>
            <a:r>
              <a:rPr lang="en-US" dirty="0" smtClean="0"/>
              <a:t>Work with each of the lead writers of the CCSSM</a:t>
            </a:r>
          </a:p>
          <a:p>
            <a:pPr lvl="1"/>
            <a:r>
              <a:rPr lang="en-US" dirty="0" smtClean="0"/>
              <a:t>Jason Zimba, Phil Daro, and Bill McCallum</a:t>
            </a:r>
          </a:p>
          <a:p>
            <a:pPr lvl="1"/>
            <a:r>
              <a:rPr lang="en-US" dirty="0" smtClean="0"/>
              <a:t>September 2011 – </a:t>
            </a:r>
          </a:p>
          <a:p>
            <a:pPr lvl="2"/>
            <a:r>
              <a:rPr lang="en-US" dirty="0" smtClean="0"/>
              <a:t>Emphasis on the instructional shifts</a:t>
            </a:r>
          </a:p>
          <a:p>
            <a:pPr lvl="2"/>
            <a:r>
              <a:rPr lang="en-US" dirty="0" smtClean="0"/>
              <a:t>Assessment items and tasks reviewed and critiqued by Jason and his team</a:t>
            </a:r>
          </a:p>
          <a:p>
            <a:pPr lvl="1"/>
            <a:r>
              <a:rPr lang="en-US" dirty="0" smtClean="0"/>
              <a:t>March 2012</a:t>
            </a:r>
          </a:p>
          <a:p>
            <a:pPr lvl="2"/>
            <a:r>
              <a:rPr lang="en-US" dirty="0" smtClean="0"/>
              <a:t>Progression documents (Operations and Algebraic Thinking and Place Value) – Phil Daro</a:t>
            </a:r>
          </a:p>
          <a:p>
            <a:pPr lvl="1"/>
            <a:r>
              <a:rPr lang="en-US" dirty="0" smtClean="0"/>
              <a:t>June 2012</a:t>
            </a:r>
          </a:p>
          <a:p>
            <a:pPr lvl="2"/>
            <a:r>
              <a:rPr lang="en-US" dirty="0" smtClean="0"/>
              <a:t>Partnership with Achieve, IM &amp; E, and CGCS</a:t>
            </a:r>
          </a:p>
          <a:p>
            <a:pPr lvl="2"/>
            <a:r>
              <a:rPr lang="en-US" dirty="0" smtClean="0"/>
              <a:t>Fraction progression</a:t>
            </a:r>
          </a:p>
          <a:p>
            <a:pPr marL="457200" lvl="1" indent="0">
              <a:buNone/>
            </a:pPr>
            <a:r>
              <a:rPr lang="en-US" dirty="0" smtClean="0"/>
              <a:t/>
            </a:r>
            <a:br>
              <a:rPr lang="en-US" dirty="0" smtClean="0"/>
            </a:br>
            <a:r>
              <a:rPr lang="en-US" dirty="0" smtClean="0"/>
              <a:t> </a:t>
            </a:r>
          </a:p>
        </p:txBody>
      </p:sp>
      <p:pic>
        <p:nvPicPr>
          <p:cNvPr id="6" name="Picture 5" descr="logo_color"/>
          <p:cNvPicPr>
            <a:picLocks noChangeAspect="1" noChangeArrowheads="1"/>
          </p:cNvPicPr>
          <p:nvPr/>
        </p:nvPicPr>
        <p:blipFill>
          <a:blip r:embed="rId3" cstate="print"/>
          <a:srcRect/>
          <a:stretch>
            <a:fillRect/>
          </a:stretch>
        </p:blipFill>
        <p:spPr bwMode="auto">
          <a:xfrm>
            <a:off x="8077200" y="5562600"/>
            <a:ext cx="876300" cy="990600"/>
          </a:xfrm>
          <a:prstGeom prst="rect">
            <a:avLst/>
          </a:prstGeom>
          <a:noFill/>
        </p:spPr>
      </p:pic>
    </p:spTree>
    <p:extLst>
      <p:ext uri="{BB962C8B-B14F-4D97-AF65-F5344CB8AC3E}">
        <p14:creationId xmlns:p14="http://schemas.microsoft.com/office/powerpoint/2010/main" val="267791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Mathematics Learning Progression</a:t>
            </a:r>
            <a:endParaRPr lang="en-US" dirty="0"/>
          </a:p>
        </p:txBody>
      </p:sp>
      <p:sp>
        <p:nvSpPr>
          <p:cNvPr id="3" name="Content Placeholder 2"/>
          <p:cNvSpPr>
            <a:spLocks noGrp="1"/>
          </p:cNvSpPr>
          <p:nvPr>
            <p:ph idx="1"/>
          </p:nvPr>
        </p:nvSpPr>
        <p:spPr/>
        <p:txBody>
          <a:bodyPr/>
          <a:lstStyle/>
          <a:p>
            <a:r>
              <a:rPr lang="en-US" i="1" dirty="0" smtClean="0"/>
              <a:t>Updates – Learning Progression, CGCS Professional Development and the Common Core</a:t>
            </a:r>
          </a:p>
          <a:p>
            <a:pPr>
              <a:buNone/>
            </a:pPr>
            <a:endParaRPr lang="en-US" i="1" dirty="0" smtClean="0"/>
          </a:p>
          <a:p>
            <a:pPr>
              <a:buNone/>
            </a:pPr>
            <a:r>
              <a:rPr lang="en-US" sz="4000" i="1" dirty="0" smtClean="0"/>
              <a:t>	What are implications for curriculum and professional development?</a:t>
            </a:r>
            <a:endParaRPr lang="en-US" sz="4000" dirty="0"/>
          </a:p>
        </p:txBody>
      </p:sp>
      <p:pic>
        <p:nvPicPr>
          <p:cNvPr id="4" name="Picture 3" descr="logo_color"/>
          <p:cNvPicPr>
            <a:picLocks noChangeAspect="1" noChangeArrowheads="1"/>
          </p:cNvPicPr>
          <p:nvPr/>
        </p:nvPicPr>
        <p:blipFill>
          <a:blip r:embed="rId2" cstate="print"/>
          <a:srcRect/>
          <a:stretch>
            <a:fillRect/>
          </a:stretch>
        </p:blipFill>
        <p:spPr bwMode="auto">
          <a:xfrm>
            <a:off x="8191500" y="5791200"/>
            <a:ext cx="876300" cy="9906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419600"/>
            <a:ext cx="8686800" cy="914400"/>
          </a:xfrm>
        </p:spPr>
        <p:txBody>
          <a:bodyPr/>
          <a:lstStyle/>
          <a:p>
            <a:r>
              <a:rPr lang="en-US" dirty="0" smtClean="0"/>
              <a:t>Update – The Assessment Consortia</a:t>
            </a:r>
            <a:endParaRPr lang="en-US" dirty="0"/>
          </a:p>
        </p:txBody>
      </p:sp>
      <p:sp>
        <p:nvSpPr>
          <p:cNvPr id="3" name="Subtitle 2"/>
          <p:cNvSpPr>
            <a:spLocks noGrp="1"/>
          </p:cNvSpPr>
          <p:nvPr>
            <p:ph type="subTitle" idx="1"/>
          </p:nvPr>
        </p:nvSpPr>
        <p:spPr>
          <a:xfrm>
            <a:off x="228600" y="5257800"/>
            <a:ext cx="8686800" cy="711200"/>
          </a:xfrm>
        </p:spPr>
        <p:txBody>
          <a:bodyPr/>
          <a:lstStyle/>
          <a:p>
            <a:r>
              <a:rPr lang="en-US" b="1" i="1" dirty="0" smtClean="0"/>
              <a:t>Pascal (Pat) D. Forgione </a:t>
            </a:r>
            <a:endParaRPr lang="en-US" dirty="0" smtClean="0"/>
          </a:p>
          <a:p>
            <a:r>
              <a:rPr lang="en-US" dirty="0" smtClean="0"/>
              <a:t>Distinguished Presidential Scholar and Executive Director for the K–12 Center at ETS</a:t>
            </a:r>
          </a:p>
          <a:p>
            <a:r>
              <a:rPr lang="en-US" dirty="0" smtClean="0"/>
              <a:t> </a:t>
            </a: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228600" y="152400"/>
            <a:ext cx="876300" cy="990600"/>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8191500" y="5791200"/>
            <a:ext cx="876300" cy="9906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Materials in the Folder</a:t>
            </a:r>
            <a:endParaRPr lang="en-US" dirty="0"/>
          </a:p>
        </p:txBody>
      </p:sp>
      <p:sp>
        <p:nvSpPr>
          <p:cNvPr id="3" name="Content Placeholder 2"/>
          <p:cNvSpPr>
            <a:spLocks noGrp="1"/>
          </p:cNvSpPr>
          <p:nvPr>
            <p:ph idx="1"/>
          </p:nvPr>
        </p:nvSpPr>
        <p:spPr/>
        <p:txBody>
          <a:bodyPr/>
          <a:lstStyle/>
          <a:p>
            <a:r>
              <a:rPr lang="en-US" dirty="0" smtClean="0"/>
              <a:t>Academic Department Overview</a:t>
            </a:r>
          </a:p>
          <a:p>
            <a:r>
              <a:rPr lang="en-US" dirty="0" smtClean="0"/>
              <a:t>Parent Roadmaps</a:t>
            </a:r>
          </a:p>
          <a:p>
            <a:r>
              <a:rPr lang="en-US" dirty="0" smtClean="0"/>
              <a:t>Core Facts (3)</a:t>
            </a:r>
          </a:p>
          <a:p>
            <a:r>
              <a:rPr lang="en-US" dirty="0" smtClean="0"/>
              <a:t>K-8 Continuum to Algebra</a:t>
            </a:r>
          </a:p>
          <a:p>
            <a:r>
              <a:rPr lang="en-US" dirty="0" smtClean="0"/>
              <a:t>Structure of the Standards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lvl="0"/>
            <a:r>
              <a:rPr lang="en-US" b="1" dirty="0" smtClean="0">
                <a:solidFill>
                  <a:schemeClr val="tx1"/>
                </a:solidFill>
                <a:latin typeface="+mn-lt"/>
                <a:ea typeface="+mn-ea"/>
                <a:cs typeface="+mn-cs"/>
              </a:rPr>
              <a:t>Strategically consider professional development efforts required to support teachers, administrators, and members of the community as they implement the Common Core</a:t>
            </a:r>
            <a:br>
              <a:rPr lang="en-US" b="1" dirty="0" smtClean="0">
                <a:solidFill>
                  <a:schemeClr val="tx1"/>
                </a:solidFill>
                <a:latin typeface="+mn-lt"/>
                <a:ea typeface="+mn-ea"/>
                <a:cs typeface="+mn-cs"/>
              </a:rPr>
            </a:br>
            <a:endParaRPr lang="en-US" dirty="0" smtClean="0">
              <a:solidFill>
                <a:schemeClr val="tx1"/>
              </a:solidFill>
              <a:latin typeface="+mn-lt"/>
              <a:ea typeface="+mn-ea"/>
              <a:cs typeface="+mn-cs"/>
            </a:endParaRPr>
          </a:p>
          <a:p>
            <a:pPr lvl="0"/>
            <a:r>
              <a:rPr lang="en-US" b="1" dirty="0" smtClean="0">
                <a:solidFill>
                  <a:schemeClr val="tx1"/>
                </a:solidFill>
                <a:latin typeface="+mn-lt"/>
                <a:ea typeface="+mn-ea"/>
                <a:cs typeface="+mn-cs"/>
              </a:rPr>
              <a:t>Discuss strategies for aligning instructional resources with the Common Core</a:t>
            </a:r>
            <a:br>
              <a:rPr lang="en-US" b="1" dirty="0" smtClean="0">
                <a:solidFill>
                  <a:schemeClr val="tx1"/>
                </a:solidFill>
                <a:latin typeface="+mn-lt"/>
                <a:ea typeface="+mn-ea"/>
                <a:cs typeface="+mn-cs"/>
              </a:rPr>
            </a:br>
            <a:endParaRPr lang="en-US" dirty="0" smtClean="0">
              <a:solidFill>
                <a:schemeClr val="tx1"/>
              </a:solidFill>
              <a:latin typeface="+mn-lt"/>
              <a:ea typeface="+mn-ea"/>
              <a:cs typeface="+mn-cs"/>
            </a:endParaRPr>
          </a:p>
          <a:p>
            <a:pPr marL="0" indent="0">
              <a:buNone/>
            </a:pPr>
            <a:endParaRPr lang="en-US" dirty="0"/>
          </a:p>
        </p:txBody>
      </p:sp>
      <p:pic>
        <p:nvPicPr>
          <p:cNvPr id="4" name="Picture 3" descr="logo_color"/>
          <p:cNvPicPr>
            <a:picLocks noChangeAspect="1" noChangeArrowheads="1"/>
          </p:cNvPicPr>
          <p:nvPr/>
        </p:nvPicPr>
        <p:blipFill>
          <a:blip r:embed="rId2" cstate="print"/>
          <a:srcRect/>
          <a:stretch>
            <a:fillRect/>
          </a:stretch>
        </p:blipFill>
        <p:spPr bwMode="auto">
          <a:xfrm>
            <a:off x="8153400" y="5791200"/>
            <a:ext cx="876300" cy="990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Keynote:  Dr. William Schmidt</a:t>
            </a:r>
            <a:endParaRPr lang="en-US" sz="2800" dirty="0"/>
          </a:p>
        </p:txBody>
      </p:sp>
      <p:pic>
        <p:nvPicPr>
          <p:cNvPr id="5" name="Picture Placeholder 4" descr="Bill-Schmidt.jpg"/>
          <p:cNvPicPr>
            <a:picLocks noGrp="1" noChangeAspect="1"/>
          </p:cNvPicPr>
          <p:nvPr>
            <p:ph type="pic" idx="1"/>
          </p:nvPr>
        </p:nvPicPr>
        <p:blipFill>
          <a:blip r:embed="rId2" cstate="print"/>
          <a:srcRect t="18636" b="18636"/>
          <a:stretch>
            <a:fillRect/>
          </a:stretch>
        </p:blipFill>
        <p:spPr>
          <a:xfrm>
            <a:off x="2057400" y="612775"/>
            <a:ext cx="5486400" cy="4114800"/>
          </a:xfrm>
        </p:spPr>
      </p:pic>
      <p:sp>
        <p:nvSpPr>
          <p:cNvPr id="4" name="Text Placeholder 3"/>
          <p:cNvSpPr>
            <a:spLocks noGrp="1"/>
          </p:cNvSpPr>
          <p:nvPr>
            <p:ph type="body" sz="half" idx="2"/>
          </p:nvPr>
        </p:nvSpPr>
        <p:spPr/>
        <p:txBody>
          <a:bodyPr/>
          <a:lstStyle/>
          <a:p>
            <a:pPr algn="ctr"/>
            <a:r>
              <a:rPr lang="en-US" sz="2000" b="1" dirty="0" smtClean="0"/>
              <a:t>University of Michigan Distinguished Professor</a:t>
            </a:r>
            <a:endParaRPr lang="en-US"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From the Page to the Classroom</a:t>
            </a:r>
            <a:endParaRPr lang="en-US" dirty="0"/>
          </a:p>
        </p:txBody>
      </p:sp>
      <p:sp>
        <p:nvSpPr>
          <p:cNvPr id="6" name="Subtitle 5"/>
          <p:cNvSpPr>
            <a:spLocks noGrp="1"/>
          </p:cNvSpPr>
          <p:nvPr>
            <p:ph type="subTitle" idx="1"/>
          </p:nvPr>
        </p:nvSpPr>
        <p:spPr/>
        <p:txBody>
          <a:bodyPr/>
          <a:lstStyle/>
          <a:p>
            <a:r>
              <a:rPr lang="en-US" dirty="0" smtClean="0"/>
              <a:t>CGCS ELA &amp; Math Videos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Overview Videos</a:t>
            </a:r>
            <a:endParaRPr lang="en-US" dirty="0"/>
          </a:p>
        </p:txBody>
      </p:sp>
      <p:sp>
        <p:nvSpPr>
          <p:cNvPr id="5" name="Content Placeholder 4"/>
          <p:cNvSpPr>
            <a:spLocks noGrp="1"/>
          </p:cNvSpPr>
          <p:nvPr>
            <p:ph idx="1"/>
          </p:nvPr>
        </p:nvSpPr>
        <p:spPr/>
        <p:txBody>
          <a:bodyPr/>
          <a:lstStyle/>
          <a:p>
            <a:r>
              <a:rPr lang="en-US" dirty="0" smtClean="0"/>
              <a:t>Made possible through a grant from the Bill and Melinda Gates Foundation</a:t>
            </a:r>
          </a:p>
          <a:p>
            <a:r>
              <a:rPr lang="en-US" dirty="0" smtClean="0"/>
              <a:t>Taped at September Math Convening and November Language Arts Convening</a:t>
            </a:r>
          </a:p>
          <a:p>
            <a:r>
              <a:rPr lang="en-US" dirty="0" smtClean="0"/>
              <a:t>Reviewed by Achievement Task Force at March Legislative Meeting</a:t>
            </a:r>
          </a:p>
          <a:p>
            <a:r>
              <a:rPr lang="en-US" dirty="0" smtClean="0"/>
              <a:t>Updated script to match the three shifts in each content area</a:t>
            </a:r>
          </a:p>
          <a:p>
            <a:r>
              <a:rPr lang="en-US" dirty="0" smtClean="0"/>
              <a:t>Draft videos reviewed by Content Advisory Committees</a:t>
            </a:r>
          </a:p>
          <a:p>
            <a:r>
              <a:rPr lang="en-US" dirty="0" smtClean="0"/>
              <a:t>Available free of charge through the Council website or through DVD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Mathematics Video</a:t>
            </a:r>
            <a:endParaRPr lang="en-US" dirty="0"/>
          </a:p>
        </p:txBody>
      </p:sp>
      <p:sp>
        <p:nvSpPr>
          <p:cNvPr id="5" name="Text Placeholder 4"/>
          <p:cNvSpPr>
            <a:spLocks noGrp="1"/>
          </p:cNvSpPr>
          <p:nvPr>
            <p:ph type="body" idx="1"/>
          </p:nvPr>
        </p:nvSpPr>
        <p:spPr/>
        <p:txBody>
          <a:bodyPr/>
          <a:lstStyle/>
          <a:p>
            <a:pPr algn="ctr"/>
            <a:r>
              <a:rPr lang="en-US" sz="4000" dirty="0" smtClean="0"/>
              <a:t>A Closer Look</a:t>
            </a: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Mathematics</a:t>
            </a:r>
            <a:endParaRPr lang="en-US" dirty="0"/>
          </a:p>
        </p:txBody>
      </p:sp>
      <p:sp>
        <p:nvSpPr>
          <p:cNvPr id="5" name="Content Placeholder 4"/>
          <p:cNvSpPr>
            <a:spLocks noGrp="1"/>
          </p:cNvSpPr>
          <p:nvPr>
            <p:ph idx="1"/>
          </p:nvPr>
        </p:nvSpPr>
        <p:spPr/>
        <p:txBody>
          <a:bodyPr/>
          <a:lstStyle/>
          <a:p>
            <a:r>
              <a:rPr lang="en-US" sz="3200" dirty="0" smtClean="0"/>
              <a:t>Focus</a:t>
            </a:r>
          </a:p>
          <a:p>
            <a:r>
              <a:rPr lang="en-US" sz="3200" dirty="0" smtClean="0"/>
              <a:t>Coherence</a:t>
            </a:r>
          </a:p>
          <a:p>
            <a:r>
              <a:rPr lang="en-US" sz="3200" dirty="0" smtClean="0"/>
              <a:t>Rigor</a:t>
            </a:r>
          </a:p>
          <a:p>
            <a:pPr lvl="1"/>
            <a:r>
              <a:rPr lang="en-US" sz="2800" dirty="0" smtClean="0"/>
              <a:t>Conceptual understanding (Deep understanding)</a:t>
            </a:r>
          </a:p>
          <a:p>
            <a:pPr lvl="1"/>
            <a:r>
              <a:rPr lang="en-US" sz="2800" dirty="0" smtClean="0"/>
              <a:t>Fluency</a:t>
            </a:r>
          </a:p>
          <a:p>
            <a:pPr lvl="1"/>
            <a:r>
              <a:rPr lang="en-US" sz="2800" dirty="0" smtClean="0"/>
              <a:t>Applications</a:t>
            </a:r>
          </a:p>
        </p:txBody>
      </p:sp>
      <p:sp>
        <p:nvSpPr>
          <p:cNvPr id="6" name="Right Brace 5"/>
          <p:cNvSpPr/>
          <p:nvPr/>
        </p:nvSpPr>
        <p:spPr>
          <a:xfrm>
            <a:off x="2971800" y="1905000"/>
            <a:ext cx="609600" cy="990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TextBox 6"/>
          <p:cNvSpPr txBox="1"/>
          <p:nvPr/>
        </p:nvSpPr>
        <p:spPr>
          <a:xfrm>
            <a:off x="3962400" y="2057400"/>
            <a:ext cx="28194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i="1" dirty="0" smtClean="0"/>
              <a:t>Design Principles</a:t>
            </a:r>
            <a:endParaRPr lang="en-US"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P_SEDUC_PRT_Knowledge_Is_Power">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542</TotalTime>
  <Words>1451</Words>
  <Application>Microsoft Office PowerPoint</Application>
  <PresentationFormat>On-screen Show (4:3)</PresentationFormat>
  <Paragraphs>214</Paragraphs>
  <Slides>38</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41" baseType="lpstr">
      <vt:lpstr>PPP_SEDUC_PRT_Knowledge_Is_Power</vt:lpstr>
      <vt:lpstr>Office Theme</vt:lpstr>
      <vt:lpstr>Equation</vt:lpstr>
      <vt:lpstr>Curriculum and Research Meeting</vt:lpstr>
      <vt:lpstr>CGCS Academic Department</vt:lpstr>
      <vt:lpstr>Goals:</vt:lpstr>
      <vt:lpstr>Goals:</vt:lpstr>
      <vt:lpstr>Keynote:  Dr. William Schmidt</vt:lpstr>
      <vt:lpstr>From the Page to the Classroom</vt:lpstr>
      <vt:lpstr>Overview Videos</vt:lpstr>
      <vt:lpstr>Mathematics Video</vt:lpstr>
      <vt:lpstr>Mathematics</vt:lpstr>
      <vt:lpstr>Previewing</vt:lpstr>
      <vt:lpstr>Video-segment Debrief</vt:lpstr>
      <vt:lpstr>Shift 2:  Coherence</vt:lpstr>
      <vt:lpstr>Grade Four Fractions</vt:lpstr>
      <vt:lpstr>Fraction Handout – Grade Four </vt:lpstr>
      <vt:lpstr>Coherence – strengthens foundations</vt:lpstr>
      <vt:lpstr>Coherence:  Number and Operations - Fractions</vt:lpstr>
      <vt:lpstr>Phil Daro</vt:lpstr>
      <vt:lpstr>Grain size is a major issue</vt:lpstr>
      <vt:lpstr>Questions to consider…</vt:lpstr>
      <vt:lpstr>English Language arts AND lITERACY VIDEO</vt:lpstr>
      <vt:lpstr>ELA/Literacy</vt:lpstr>
      <vt:lpstr>Previewing</vt:lpstr>
      <vt:lpstr>Videotape Debrief</vt:lpstr>
      <vt:lpstr>Shift 2:  Evidence-based           reading and writing</vt:lpstr>
      <vt:lpstr>Guiding Questions</vt:lpstr>
      <vt:lpstr>CGCS Parent Roadmaps</vt:lpstr>
      <vt:lpstr>Roadmap Goals</vt:lpstr>
      <vt:lpstr>CGCS Parent Roadmaps</vt:lpstr>
      <vt:lpstr>English Language Arts/Literacy</vt:lpstr>
      <vt:lpstr>Mathematics</vt:lpstr>
      <vt:lpstr>PowerPoint Presentation</vt:lpstr>
      <vt:lpstr>Help Wanted</vt:lpstr>
      <vt:lpstr>Update on Basal Alignment Project</vt:lpstr>
      <vt:lpstr>Update:  Mathematics Progressions</vt:lpstr>
      <vt:lpstr>The Mathematics Learning Progression</vt:lpstr>
      <vt:lpstr>Update – The Assessment Consortia</vt:lpstr>
      <vt:lpstr>Next Steps</vt:lpstr>
      <vt:lpstr>Additional Materials in the Folder</vt:lpstr>
    </vt:vector>
  </TitlesOfParts>
  <Company>cab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and Research  Director’s Meeting</dc:title>
  <dc:creator>000-102-J00339RY</dc:creator>
  <cp:lastModifiedBy>Tonya Harris</cp:lastModifiedBy>
  <cp:revision>41</cp:revision>
  <dcterms:created xsi:type="dcterms:W3CDTF">2012-07-08T19:54:32Z</dcterms:created>
  <dcterms:modified xsi:type="dcterms:W3CDTF">2012-07-26T17:37:10Z</dcterms:modified>
</cp:coreProperties>
</file>